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9"/>
  </p:notesMasterIdLst>
  <p:sldIdLst>
    <p:sldId id="256" r:id="rId2"/>
    <p:sldId id="297" r:id="rId3"/>
    <p:sldId id="268" r:id="rId4"/>
    <p:sldId id="280" r:id="rId5"/>
    <p:sldId id="281" r:id="rId6"/>
    <p:sldId id="282" r:id="rId7"/>
    <p:sldId id="283" r:id="rId8"/>
    <p:sldId id="257" r:id="rId9"/>
    <p:sldId id="284" r:id="rId10"/>
    <p:sldId id="285" r:id="rId11"/>
    <p:sldId id="286" r:id="rId12"/>
    <p:sldId id="294" r:id="rId13"/>
    <p:sldId id="278" r:id="rId14"/>
    <p:sldId id="275" r:id="rId15"/>
    <p:sldId id="293" r:id="rId16"/>
    <p:sldId id="295" r:id="rId17"/>
    <p:sldId id="279" r:id="rId18"/>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3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041"/>
    <a:srgbClr val="6C48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68"/>
    <p:restoredTop sz="94696"/>
  </p:normalViewPr>
  <p:slideViewPr>
    <p:cSldViewPr snapToGrid="0" snapToObjects="1">
      <p:cViewPr varScale="1">
        <p:scale>
          <a:sx n="50" d="100"/>
          <a:sy n="50" d="100"/>
        </p:scale>
        <p:origin x="200" y="264"/>
      </p:cViewPr>
      <p:guideLst>
        <p:guide orient="horz" pos="8639"/>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08120343"/>
      </p:ext>
    </p:extLst>
  </p:cSld>
  <p:clrMap bg1="lt1" tx1="dk1" bg2="lt2" tx2="dk2" accent1="accent1" accent2="accent2" accent3="accent3" accent4="accent4" accent5="accent5" accent6="accent6" hlink="hlink" folHlink="folHlink"/>
  <p:notesStyle>
    <a:lvl1pPr defTabSz="857262" latinLnBrk="0">
      <a:lnSpc>
        <a:spcPct val="117999"/>
      </a:lnSpc>
      <a:defRPr sz="4000">
        <a:latin typeface="+mj-lt"/>
        <a:ea typeface="+mj-ea"/>
        <a:cs typeface="+mj-cs"/>
        <a:sym typeface="Helvetica Neue"/>
      </a:defRPr>
    </a:lvl1pPr>
    <a:lvl2pPr indent="428632" defTabSz="857262" latinLnBrk="0">
      <a:lnSpc>
        <a:spcPct val="117999"/>
      </a:lnSpc>
      <a:defRPr sz="4000">
        <a:latin typeface="+mj-lt"/>
        <a:ea typeface="+mj-ea"/>
        <a:cs typeface="+mj-cs"/>
        <a:sym typeface="Helvetica Neue"/>
      </a:defRPr>
    </a:lvl2pPr>
    <a:lvl3pPr indent="857262" defTabSz="857262" latinLnBrk="0">
      <a:lnSpc>
        <a:spcPct val="117999"/>
      </a:lnSpc>
      <a:defRPr sz="4000">
        <a:latin typeface="+mj-lt"/>
        <a:ea typeface="+mj-ea"/>
        <a:cs typeface="+mj-cs"/>
        <a:sym typeface="Helvetica Neue"/>
      </a:defRPr>
    </a:lvl3pPr>
    <a:lvl4pPr indent="1285894" defTabSz="857262" latinLnBrk="0">
      <a:lnSpc>
        <a:spcPct val="117999"/>
      </a:lnSpc>
      <a:defRPr sz="4000">
        <a:latin typeface="+mj-lt"/>
        <a:ea typeface="+mj-ea"/>
        <a:cs typeface="+mj-cs"/>
        <a:sym typeface="Helvetica Neue"/>
      </a:defRPr>
    </a:lvl4pPr>
    <a:lvl5pPr indent="1714526" defTabSz="857262" latinLnBrk="0">
      <a:lnSpc>
        <a:spcPct val="117999"/>
      </a:lnSpc>
      <a:defRPr sz="4000">
        <a:latin typeface="+mj-lt"/>
        <a:ea typeface="+mj-ea"/>
        <a:cs typeface="+mj-cs"/>
        <a:sym typeface="Helvetica Neue"/>
      </a:defRPr>
    </a:lvl5pPr>
    <a:lvl6pPr indent="2143155" defTabSz="857262" latinLnBrk="0">
      <a:lnSpc>
        <a:spcPct val="117999"/>
      </a:lnSpc>
      <a:defRPr sz="4000">
        <a:latin typeface="+mj-lt"/>
        <a:ea typeface="+mj-ea"/>
        <a:cs typeface="+mj-cs"/>
        <a:sym typeface="Helvetica Neue"/>
      </a:defRPr>
    </a:lvl6pPr>
    <a:lvl7pPr indent="2571787" defTabSz="857262" latinLnBrk="0">
      <a:lnSpc>
        <a:spcPct val="117999"/>
      </a:lnSpc>
      <a:defRPr sz="4000">
        <a:latin typeface="+mj-lt"/>
        <a:ea typeface="+mj-ea"/>
        <a:cs typeface="+mj-cs"/>
        <a:sym typeface="Helvetica Neue"/>
      </a:defRPr>
    </a:lvl7pPr>
    <a:lvl8pPr indent="3000419" defTabSz="857262" latinLnBrk="0">
      <a:lnSpc>
        <a:spcPct val="117999"/>
      </a:lnSpc>
      <a:defRPr sz="4000">
        <a:latin typeface="+mj-lt"/>
        <a:ea typeface="+mj-ea"/>
        <a:cs typeface="+mj-cs"/>
        <a:sym typeface="Helvetica Neue"/>
      </a:defRPr>
    </a:lvl8pPr>
    <a:lvl9pPr indent="3429049" defTabSz="857262" latinLnBrk="0">
      <a:lnSpc>
        <a:spcPct val="117999"/>
      </a:lnSpc>
      <a:defRPr sz="40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03854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893184" y="6171530"/>
            <a:ext cx="22528665" cy="6609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1162535" y="2040863"/>
            <a:ext cx="17217833" cy="2950026"/>
          </a:xfrm>
          <a:effectLst/>
        </p:spPr>
        <p:txBody>
          <a:bodyPr anchor="b">
            <a:normAutofit/>
          </a:bodyPr>
          <a:lstStyle>
            <a:lvl1pPr>
              <a:defRPr sz="7200" cap="none">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1162540" y="4990891"/>
            <a:ext cx="17385344" cy="1180642"/>
          </a:xfrm>
        </p:spPr>
        <p:txBody>
          <a:bodyPr anchor="t">
            <a:normAutofit/>
          </a:bodyPr>
          <a:lstStyle>
            <a:lvl1pPr marL="0" indent="0" algn="l">
              <a:buNone/>
              <a:defRPr sz="3200" cap="none">
                <a:solidFill>
                  <a:schemeClr val="accent2"/>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15213883" y="11912275"/>
            <a:ext cx="5690341" cy="730250"/>
          </a:xfrm>
        </p:spPr>
        <p:txBody>
          <a:bodyPr/>
          <a:lstStyle>
            <a:lvl1pPr>
              <a:defRPr>
                <a:solidFill>
                  <a:schemeClr val="accent1">
                    <a:lumMod val="75000"/>
                    <a:lumOff val="25000"/>
                  </a:schemeClr>
                </a:solidFill>
              </a:defRPr>
            </a:lvl1pPr>
          </a:lstStyle>
          <a:p>
            <a:fld id="{B61BEF0D-F0BB-DE4B-95CE-6DB70DBA9567}" type="datetimeFigureOut">
              <a:rPr lang="en-US" dirty="0"/>
              <a:pPr/>
              <a:t>3/19/25</a:t>
            </a:fld>
            <a:endParaRPr lang="en-US" dirty="0"/>
          </a:p>
        </p:txBody>
      </p:sp>
      <p:sp>
        <p:nvSpPr>
          <p:cNvPr id="5" name="Footer Placeholder 4"/>
          <p:cNvSpPr>
            <a:spLocks noGrp="1"/>
          </p:cNvSpPr>
          <p:nvPr>
            <p:ph type="ftr" sz="quarter" idx="11"/>
          </p:nvPr>
        </p:nvSpPr>
        <p:spPr>
          <a:xfrm>
            <a:off x="1162536" y="11903623"/>
            <a:ext cx="13836221" cy="730250"/>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21119349" y="11912275"/>
            <a:ext cx="2033145" cy="730250"/>
          </a:xfrm>
        </p:spPr>
        <p:txBody>
          <a:bodyPr/>
          <a:lstStyle>
            <a:lvl1pPr>
              <a:defRPr>
                <a:solidFill>
                  <a:schemeClr val="accent1">
                    <a:lumMod val="75000"/>
                    <a:lumOff val="25000"/>
                  </a:schemeClr>
                </a:solidFill>
              </a:defRPr>
            </a:lvl1pPr>
          </a:lstStyle>
          <a:p>
            <a:fld id="{86CB4B4D-7CA3-9044-876B-883B54F8677D}" type="slidenum">
              <a:rPr lang="lv-LV" smtClean="0"/>
              <a:t>‹#›</a:t>
            </a:fld>
            <a:endParaRPr lang="lv-LV"/>
          </a:p>
        </p:txBody>
      </p:sp>
      <p:pic>
        <p:nvPicPr>
          <p:cNvPr id="9" name="Picture 8">
            <a:extLst>
              <a:ext uri="{FF2B5EF4-FFF2-40B4-BE49-F238E27FC236}">
                <a16:creationId xmlns:a16="http://schemas.microsoft.com/office/drawing/2014/main" id="{9AC66A80-51CB-4A91-B78A-071D00B1D4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80368" y="1214077"/>
            <a:ext cx="5041481" cy="4957456"/>
          </a:xfrm>
          <a:prstGeom prst="rect">
            <a:avLst/>
          </a:prstGeom>
        </p:spPr>
      </p:pic>
    </p:spTree>
    <p:extLst>
      <p:ext uri="{BB962C8B-B14F-4D97-AF65-F5344CB8AC3E}">
        <p14:creationId xmlns:p14="http://schemas.microsoft.com/office/powerpoint/2010/main" val="425773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2538" y="9386778"/>
            <a:ext cx="19483651" cy="1133476"/>
          </a:xfrm>
        </p:spPr>
        <p:txBody>
          <a:bodyPr anchor="b">
            <a:normAutofit/>
          </a:bodyPr>
          <a:lstStyle>
            <a:lvl1pPr algn="l">
              <a:defRPr sz="4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895752" y="1199450"/>
            <a:ext cx="22584658" cy="7114504"/>
          </a:xfrm>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1162537" y="10520255"/>
            <a:ext cx="19483652" cy="1197342"/>
          </a:xfrm>
        </p:spPr>
        <p:txBody>
          <a:bodyPr>
            <a:normAutofit/>
          </a:bodyPr>
          <a:lstStyle>
            <a:lvl1pPr marL="0" indent="0">
              <a:buNone/>
              <a:defRPr sz="24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lv-LV" smtClean="0"/>
              <a:t>‹#›</a:t>
            </a:fld>
            <a:endParaRPr lang="lv-LV"/>
          </a:p>
        </p:txBody>
      </p:sp>
      <p:pic>
        <p:nvPicPr>
          <p:cNvPr id="10" name="Picture 9">
            <a:extLst>
              <a:ext uri="{FF2B5EF4-FFF2-40B4-BE49-F238E27FC236}">
                <a16:creationId xmlns:a16="http://schemas.microsoft.com/office/drawing/2014/main" id="{E8D55ECE-F113-45B9-A641-BD00550227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54319" y="9386776"/>
            <a:ext cx="2370325" cy="2330820"/>
          </a:xfrm>
          <a:prstGeom prst="rect">
            <a:avLst/>
          </a:prstGeom>
        </p:spPr>
      </p:pic>
    </p:spTree>
    <p:extLst>
      <p:ext uri="{BB962C8B-B14F-4D97-AF65-F5344CB8AC3E}">
        <p14:creationId xmlns:p14="http://schemas.microsoft.com/office/powerpoint/2010/main" val="40345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880687" y="1228814"/>
            <a:ext cx="22621621" cy="23785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hasCustomPrompt="1"/>
          </p:nvPr>
        </p:nvSpPr>
        <p:spPr>
          <a:xfrm>
            <a:off x="1162536" y="1404312"/>
            <a:ext cx="19608782" cy="2027600"/>
          </a:xfrm>
        </p:spPr>
        <p:txBody>
          <a:bodyPr/>
          <a:lstStyle>
            <a:lvl1pPr>
              <a:defRPr cap="none"/>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lv-LV" smtClean="0"/>
              <a:t>‹#›</a:t>
            </a:fld>
            <a:endParaRPr lang="lv-LV"/>
          </a:p>
        </p:txBody>
      </p:sp>
      <p:pic>
        <p:nvPicPr>
          <p:cNvPr id="11" name="Picture 10">
            <a:extLst>
              <a:ext uri="{FF2B5EF4-FFF2-40B4-BE49-F238E27FC236}">
                <a16:creationId xmlns:a16="http://schemas.microsoft.com/office/drawing/2014/main" id="{198BD887-4728-435D-A6E4-1F929F9BD8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76373" y="1228477"/>
            <a:ext cx="2418911" cy="2378596"/>
          </a:xfrm>
          <a:prstGeom prst="rect">
            <a:avLst/>
          </a:prstGeom>
        </p:spPr>
      </p:pic>
    </p:spTree>
    <p:extLst>
      <p:ext uri="{BB962C8B-B14F-4D97-AF65-F5344CB8AC3E}">
        <p14:creationId xmlns:p14="http://schemas.microsoft.com/office/powerpoint/2010/main" val="135282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17680705" y="1199450"/>
            <a:ext cx="5814391" cy="116339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hasCustomPrompt="1"/>
          </p:nvPr>
        </p:nvSpPr>
        <p:spPr>
          <a:xfrm>
            <a:off x="18200471" y="1611334"/>
            <a:ext cx="2899557" cy="8360438"/>
          </a:xfrm>
        </p:spPr>
        <p:txBody>
          <a:bodyPr vert="eaVert" anchor="ctr"/>
          <a:lstStyle>
            <a:lvl1pPr>
              <a:defRPr cap="none"/>
            </a:lvl1pPr>
          </a:lstStyle>
          <a:p>
            <a:r>
              <a:rPr lang="en-US" dirty="0"/>
              <a:t>Click to edit master title style</a:t>
            </a:r>
          </a:p>
        </p:txBody>
      </p:sp>
      <p:sp>
        <p:nvSpPr>
          <p:cNvPr id="3" name="Vertical Text Placeholder 2"/>
          <p:cNvSpPr>
            <a:spLocks noGrp="1"/>
          </p:cNvSpPr>
          <p:nvPr>
            <p:ph type="body" orient="vert" idx="1"/>
          </p:nvPr>
        </p:nvSpPr>
        <p:spPr>
          <a:xfrm>
            <a:off x="1550049" y="1351453"/>
            <a:ext cx="15794614" cy="1036614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7989689" y="11912275"/>
            <a:ext cx="2656628" cy="730250"/>
          </a:xfrm>
        </p:spPr>
        <p:txBody>
          <a:bodyPr/>
          <a:lstStyle>
            <a:lvl1pPr>
              <a:defRPr>
                <a:solidFill>
                  <a:schemeClr val="accent1">
                    <a:lumMod val="75000"/>
                    <a:lumOff val="25000"/>
                  </a:schemeClr>
                </a:solidFill>
              </a:defRPr>
            </a:lvl1pPr>
          </a:lstStyle>
          <a:p>
            <a:fld id="{B61BEF0D-F0BB-DE4B-95CE-6DB70DBA9567}" type="datetimeFigureOut">
              <a:rPr lang="en-US" dirty="0"/>
              <a:pPr/>
              <a:t>3/19/25</a:t>
            </a:fld>
            <a:endParaRPr lang="en-US" dirty="0"/>
          </a:p>
        </p:txBody>
      </p:sp>
      <p:sp>
        <p:nvSpPr>
          <p:cNvPr id="5" name="Footer Placeholder 4"/>
          <p:cNvSpPr>
            <a:spLocks noGrp="1"/>
          </p:cNvSpPr>
          <p:nvPr>
            <p:ph type="ftr" sz="quarter" idx="11"/>
          </p:nvPr>
        </p:nvSpPr>
        <p:spPr>
          <a:xfrm>
            <a:off x="1550049" y="11903623"/>
            <a:ext cx="15794614" cy="730250"/>
          </a:xfrm>
        </p:spPr>
        <p:txBody>
          <a:bodyPr/>
          <a:lstStyle/>
          <a:p>
            <a:endParaRPr lang="en-US" dirty="0"/>
          </a:p>
        </p:txBody>
      </p:sp>
      <p:sp>
        <p:nvSpPr>
          <p:cNvPr id="6" name="Slide Number Placeholder 5"/>
          <p:cNvSpPr>
            <a:spLocks noGrp="1"/>
          </p:cNvSpPr>
          <p:nvPr>
            <p:ph type="sldNum" sz="quarter" idx="12"/>
          </p:nvPr>
        </p:nvSpPr>
        <p:spPr>
          <a:xfrm>
            <a:off x="20895952" y="11912275"/>
            <a:ext cx="2328693" cy="730250"/>
          </a:xfrm>
        </p:spPr>
        <p:txBody>
          <a:bodyPr/>
          <a:lstStyle>
            <a:lvl1pPr>
              <a:defRPr>
                <a:solidFill>
                  <a:schemeClr val="accent1">
                    <a:lumMod val="75000"/>
                    <a:lumOff val="25000"/>
                  </a:schemeClr>
                </a:solidFill>
              </a:defRPr>
            </a:lvl1pPr>
          </a:lstStyle>
          <a:p>
            <a:fld id="{86CB4B4D-7CA3-9044-876B-883B54F8677D}" type="slidenum">
              <a:rPr lang="lv-LV" smtClean="0"/>
              <a:t>‹#›</a:t>
            </a:fld>
            <a:endParaRPr lang="lv-LV"/>
          </a:p>
        </p:txBody>
      </p:sp>
      <p:pic>
        <p:nvPicPr>
          <p:cNvPr id="9" name="Picture 8">
            <a:extLst>
              <a:ext uri="{FF2B5EF4-FFF2-40B4-BE49-F238E27FC236}">
                <a16:creationId xmlns:a16="http://schemas.microsoft.com/office/drawing/2014/main" id="{FECE7C34-E737-4D4D-8831-25D485430E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1079731" y="1219747"/>
            <a:ext cx="2435662" cy="2395068"/>
          </a:xfrm>
          <a:prstGeom prst="rect">
            <a:avLst/>
          </a:prstGeom>
        </p:spPr>
      </p:pic>
    </p:spTree>
    <p:extLst>
      <p:ext uri="{BB962C8B-B14F-4D97-AF65-F5344CB8AC3E}">
        <p14:creationId xmlns:p14="http://schemas.microsoft.com/office/powerpoint/2010/main" val="236135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880687" y="1228814"/>
            <a:ext cx="22621621" cy="23785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1162536" y="1404312"/>
            <a:ext cx="22062104" cy="2027600"/>
          </a:xfrm>
        </p:spPr>
        <p:txBody>
          <a:bodyPr/>
          <a:lstStyle>
            <a:lvl1pPr>
              <a:defRPr cap="none"/>
            </a:lvl1pPr>
          </a:lstStyle>
          <a:p>
            <a:r>
              <a:rPr lang="en-US" dirty="0"/>
              <a:t>Click to edit master title style</a:t>
            </a:r>
          </a:p>
        </p:txBody>
      </p:sp>
      <p:sp>
        <p:nvSpPr>
          <p:cNvPr id="3" name="Content Placeholder 2"/>
          <p:cNvSpPr>
            <a:spLocks noGrp="1"/>
          </p:cNvSpPr>
          <p:nvPr>
            <p:ph idx="1"/>
          </p:nvPr>
        </p:nvSpPr>
        <p:spPr>
          <a:xfrm>
            <a:off x="1162537" y="4360993"/>
            <a:ext cx="22062102" cy="7356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21119350" y="11912275"/>
            <a:ext cx="2105290" cy="730250"/>
          </a:xfrm>
        </p:spPr>
        <p:txBody>
          <a:bodyPr/>
          <a:lstStyle/>
          <a:p>
            <a:fld id="{86CB4B4D-7CA3-9044-876B-883B54F8677D}" type="slidenum">
              <a:rPr lang="lv-LV" smtClean="0"/>
              <a:t>‹#›</a:t>
            </a:fld>
            <a:endParaRPr lang="lv-LV"/>
          </a:p>
        </p:txBody>
      </p:sp>
      <p:pic>
        <p:nvPicPr>
          <p:cNvPr id="11" name="Picture 10">
            <a:extLst>
              <a:ext uri="{FF2B5EF4-FFF2-40B4-BE49-F238E27FC236}">
                <a16:creationId xmlns:a16="http://schemas.microsoft.com/office/drawing/2014/main" id="{D6CACFBE-19E5-4F7D-A11F-F4D5E62416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76183" y="1228814"/>
            <a:ext cx="2418911" cy="2378596"/>
          </a:xfrm>
          <a:prstGeom prst="rect">
            <a:avLst/>
          </a:prstGeom>
        </p:spPr>
      </p:pic>
    </p:spTree>
    <p:extLst>
      <p:ext uri="{BB962C8B-B14F-4D97-AF65-F5344CB8AC3E}">
        <p14:creationId xmlns:p14="http://schemas.microsoft.com/office/powerpoint/2010/main" val="187959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895751" y="10283949"/>
            <a:ext cx="22584660" cy="25176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1162539" y="7276699"/>
            <a:ext cx="22062102" cy="1806136"/>
          </a:xfrm>
        </p:spPr>
        <p:txBody>
          <a:bodyPr anchor="b">
            <a:normAutofit/>
          </a:bodyPr>
          <a:lstStyle>
            <a:lvl1pPr algn="l">
              <a:defRPr sz="7200" b="0" cap="none">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1162537" y="9082834"/>
            <a:ext cx="22062102" cy="1201112"/>
          </a:xfrm>
        </p:spPr>
        <p:txBody>
          <a:bodyPr anchor="t">
            <a:normAutofit/>
          </a:bodyPr>
          <a:lstStyle>
            <a:lvl1pPr marL="0" indent="0" algn="l">
              <a:buNone/>
              <a:defRPr sz="3600" cap="none">
                <a:solidFill>
                  <a:schemeClr val="accent2"/>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3/19/25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lv-LV" smtClean="0"/>
              <a:t>‹#›</a:t>
            </a:fld>
            <a:endParaRPr lang="lv-LV"/>
          </a:p>
        </p:txBody>
      </p:sp>
      <p:pic>
        <p:nvPicPr>
          <p:cNvPr id="10" name="Picture 9">
            <a:extLst>
              <a:ext uri="{FF2B5EF4-FFF2-40B4-BE49-F238E27FC236}">
                <a16:creationId xmlns:a16="http://schemas.microsoft.com/office/drawing/2014/main" id="{4E8C7B73-33D8-42FF-9DD1-CD9EB5030D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6288" y="1156840"/>
            <a:ext cx="6223586" cy="6119859"/>
          </a:xfrm>
          <a:prstGeom prst="rect">
            <a:avLst/>
          </a:prstGeom>
        </p:spPr>
      </p:pic>
    </p:spTree>
    <p:extLst>
      <p:ext uri="{BB962C8B-B14F-4D97-AF65-F5344CB8AC3E}">
        <p14:creationId xmlns:p14="http://schemas.microsoft.com/office/powerpoint/2010/main" val="107271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892080" y="1213109"/>
            <a:ext cx="22603015" cy="25176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1162538" y="1459316"/>
            <a:ext cx="22062104" cy="1976664"/>
          </a:xfrm>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1162537" y="4456007"/>
            <a:ext cx="10846192" cy="726609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78446" y="4456007"/>
            <a:ext cx="10846196" cy="726609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lv-LV" smtClean="0"/>
              <a:t>‹#›</a:t>
            </a:fld>
            <a:endParaRPr lang="lv-LV"/>
          </a:p>
        </p:txBody>
      </p:sp>
      <p:pic>
        <p:nvPicPr>
          <p:cNvPr id="11" name="Picture 10">
            <a:extLst>
              <a:ext uri="{FF2B5EF4-FFF2-40B4-BE49-F238E27FC236}">
                <a16:creationId xmlns:a16="http://schemas.microsoft.com/office/drawing/2014/main" id="{38DBB639-40B3-4879-872E-6FEB387AB3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27275" y="1213109"/>
            <a:ext cx="2560326" cy="2517654"/>
          </a:xfrm>
          <a:prstGeom prst="rect">
            <a:avLst/>
          </a:prstGeom>
        </p:spPr>
      </p:pic>
    </p:spTree>
    <p:extLst>
      <p:ext uri="{BB962C8B-B14F-4D97-AF65-F5344CB8AC3E}">
        <p14:creationId xmlns:p14="http://schemas.microsoft.com/office/powerpoint/2010/main" val="9990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892080" y="1213109"/>
            <a:ext cx="22603015" cy="25176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hasCustomPrompt="1"/>
          </p:nvPr>
        </p:nvSpPr>
        <p:spPr>
          <a:xfrm>
            <a:off x="1162538" y="1459316"/>
            <a:ext cx="22062104" cy="1976664"/>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1774670" y="4501785"/>
            <a:ext cx="10175475" cy="1072010"/>
          </a:xfrm>
        </p:spPr>
        <p:txBody>
          <a:bodyPr anchor="b">
            <a:noAutofit/>
          </a:bodyPr>
          <a:lstStyle>
            <a:lvl1pPr marL="0" indent="0">
              <a:buNone/>
              <a:defRPr sz="4400" b="0">
                <a:solidFill>
                  <a:schemeClr val="accent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162540" y="5852105"/>
            <a:ext cx="10787604" cy="5869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049170" y="4501785"/>
            <a:ext cx="10175471" cy="1106746"/>
          </a:xfrm>
        </p:spPr>
        <p:txBody>
          <a:bodyPr anchor="b">
            <a:noAutofit/>
          </a:bodyPr>
          <a:lstStyle>
            <a:lvl1pPr marL="0" indent="0">
              <a:buNone/>
              <a:defRPr sz="4400" b="0">
                <a:solidFill>
                  <a:schemeClr val="accent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437037" y="5852105"/>
            <a:ext cx="10787604" cy="5869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lv-LV" smtClean="0"/>
              <a:t>‹#›</a:t>
            </a:fld>
            <a:endParaRPr lang="lv-LV"/>
          </a:p>
        </p:txBody>
      </p:sp>
      <p:pic>
        <p:nvPicPr>
          <p:cNvPr id="14" name="Picture 13">
            <a:extLst>
              <a:ext uri="{FF2B5EF4-FFF2-40B4-BE49-F238E27FC236}">
                <a16:creationId xmlns:a16="http://schemas.microsoft.com/office/drawing/2014/main" id="{3F633D35-77AC-4887-966F-F662049714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27275" y="1213109"/>
            <a:ext cx="2560326" cy="2517654"/>
          </a:xfrm>
          <a:prstGeom prst="rect">
            <a:avLst/>
          </a:prstGeom>
        </p:spPr>
      </p:pic>
    </p:spTree>
    <p:extLst>
      <p:ext uri="{BB962C8B-B14F-4D97-AF65-F5344CB8AC3E}">
        <p14:creationId xmlns:p14="http://schemas.microsoft.com/office/powerpoint/2010/main" val="88410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881481" y="1213109"/>
            <a:ext cx="22603015" cy="25176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hasCustomPrompt="1"/>
          </p:nvPr>
        </p:nvSpPr>
        <p:spPr>
          <a:xfrm>
            <a:off x="1151938" y="1459316"/>
            <a:ext cx="22062104" cy="1976664"/>
          </a:xfrm>
        </p:spPr>
        <p:txBody>
          <a:bodyPr/>
          <a:lstStyle>
            <a:lvl1pPr>
              <a:defRPr cap="none"/>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lv-LV" smtClean="0"/>
              <a:t>‹#›</a:t>
            </a:fld>
            <a:endParaRPr lang="lv-LV"/>
          </a:p>
        </p:txBody>
      </p:sp>
      <p:pic>
        <p:nvPicPr>
          <p:cNvPr id="10" name="Picture 9">
            <a:extLst>
              <a:ext uri="{FF2B5EF4-FFF2-40B4-BE49-F238E27FC236}">
                <a16:creationId xmlns:a16="http://schemas.microsoft.com/office/drawing/2014/main" id="{9951D9AA-6003-46CB-90E3-F5563998B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9591" y="1213109"/>
            <a:ext cx="2560326" cy="2517654"/>
          </a:xfrm>
          <a:prstGeom prst="rect">
            <a:avLst/>
          </a:prstGeom>
        </p:spPr>
      </p:pic>
    </p:spTree>
    <p:extLst>
      <p:ext uri="{BB962C8B-B14F-4D97-AF65-F5344CB8AC3E}">
        <p14:creationId xmlns:p14="http://schemas.microsoft.com/office/powerpoint/2010/main" val="24149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a:spLocks noChangeAspect="1"/>
          </p:cNvSpPr>
          <p:nvPr/>
        </p:nvSpPr>
        <p:spPr>
          <a:xfrm>
            <a:off x="881481" y="1213108"/>
            <a:ext cx="22603015" cy="125028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hasCustomPrompt="1"/>
          </p:nvPr>
        </p:nvSpPr>
        <p:spPr>
          <a:xfrm>
            <a:off x="1151938" y="1459316"/>
            <a:ext cx="22062104" cy="1976664"/>
          </a:xfrm>
        </p:spPr>
        <p:txBody>
          <a:bodyPr/>
          <a:lstStyle>
            <a:lvl1pPr>
              <a:defRPr cap="none"/>
            </a:lvl1pPr>
          </a:lstStyle>
          <a:p>
            <a:r>
              <a:rPr lang="en-US" dirty="0"/>
              <a:t>Click to edit master title style</a:t>
            </a:r>
          </a:p>
        </p:txBody>
      </p:sp>
      <p:sp>
        <p:nvSpPr>
          <p:cNvPr id="9" name="Subtitle 2">
            <a:extLst>
              <a:ext uri="{FF2B5EF4-FFF2-40B4-BE49-F238E27FC236}">
                <a16:creationId xmlns:a16="http://schemas.microsoft.com/office/drawing/2014/main" id="{7AEC502E-6672-436C-B790-FAD07EAD7FEA}"/>
              </a:ext>
            </a:extLst>
          </p:cNvPr>
          <p:cNvSpPr>
            <a:spLocks noGrp="1"/>
          </p:cNvSpPr>
          <p:nvPr>
            <p:ph type="subTitle" idx="1" hasCustomPrompt="1"/>
          </p:nvPr>
        </p:nvSpPr>
        <p:spPr>
          <a:xfrm>
            <a:off x="1151938" y="3715058"/>
            <a:ext cx="10535477" cy="9478427"/>
          </a:xfrm>
        </p:spPr>
        <p:txBody>
          <a:bodyPr anchor="t">
            <a:normAutofit/>
          </a:bodyPr>
          <a:lstStyle>
            <a:lvl1pPr marL="0" indent="0" algn="l">
              <a:buNone/>
              <a:defRPr sz="3200" cap="none">
                <a:solidFill>
                  <a:schemeClr val="bg1"/>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Click to edit master subtitle style</a:t>
            </a:r>
          </a:p>
        </p:txBody>
      </p:sp>
      <p:pic>
        <p:nvPicPr>
          <p:cNvPr id="10" name="Picture 9">
            <a:extLst>
              <a:ext uri="{FF2B5EF4-FFF2-40B4-BE49-F238E27FC236}">
                <a16:creationId xmlns:a16="http://schemas.microsoft.com/office/drawing/2014/main" id="{2AB3EBCB-0769-4D22-AE59-B63F80512B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9591" y="1213109"/>
            <a:ext cx="2560326" cy="2517654"/>
          </a:xfrm>
          <a:prstGeom prst="rect">
            <a:avLst/>
          </a:prstGeom>
        </p:spPr>
      </p:pic>
    </p:spTree>
    <p:extLst>
      <p:ext uri="{BB962C8B-B14F-4D97-AF65-F5344CB8AC3E}">
        <p14:creationId xmlns:p14="http://schemas.microsoft.com/office/powerpoint/2010/main" val="193696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lv-LV" smtClean="0"/>
              <a:t>‹#›</a:t>
            </a:fld>
            <a:endParaRPr lang="lv-LV"/>
          </a:p>
        </p:txBody>
      </p:sp>
    </p:spTree>
    <p:extLst>
      <p:ext uri="{BB962C8B-B14F-4D97-AF65-F5344CB8AC3E}">
        <p14:creationId xmlns:p14="http://schemas.microsoft.com/office/powerpoint/2010/main" val="300083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895751" y="10283946"/>
            <a:ext cx="22599342" cy="2549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62536" y="10524592"/>
            <a:ext cx="9820169" cy="1379028"/>
          </a:xfrm>
        </p:spPr>
        <p:txBody>
          <a:bodyPr anchor="ctr"/>
          <a:lstStyle>
            <a:lvl1pPr algn="l">
              <a:defRPr sz="40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95749" y="1202400"/>
            <a:ext cx="22588621" cy="8409600"/>
          </a:xfrm>
        </p:spPr>
        <p:txBody>
          <a:bodyPr anchor="ctr">
            <a:normAutofit/>
          </a:bodyPr>
          <a:lstStyle>
            <a:lvl1pPr>
              <a:defRPr sz="4000">
                <a:solidFill>
                  <a:schemeClr val="tx2"/>
                </a:solidFill>
              </a:defRPr>
            </a:lvl1pPr>
            <a:lvl2pPr>
              <a:defRPr sz="3600">
                <a:solidFill>
                  <a:schemeClr val="tx2"/>
                </a:solidFill>
              </a:defRPr>
            </a:lvl2pPr>
            <a:lvl3pPr>
              <a:defRPr sz="3200">
                <a:solidFill>
                  <a:schemeClr val="tx2"/>
                </a:solidFill>
              </a:defRPr>
            </a:lvl3pPr>
            <a:lvl4pPr>
              <a:defRPr sz="2800">
                <a:solidFill>
                  <a:schemeClr val="tx2"/>
                </a:solidFill>
              </a:defRPr>
            </a:lvl4pPr>
            <a:lvl5pPr>
              <a:defRPr sz="2800">
                <a:solidFill>
                  <a:schemeClr val="tx2"/>
                </a:solidFill>
              </a:defRPr>
            </a:lvl5pPr>
            <a:lvl6pPr>
              <a:defRPr sz="2800">
                <a:solidFill>
                  <a:schemeClr val="tx2"/>
                </a:solidFill>
              </a:defRPr>
            </a:lvl6pPr>
            <a:lvl7pPr>
              <a:defRPr sz="2800">
                <a:solidFill>
                  <a:schemeClr val="tx2"/>
                </a:solidFill>
              </a:defRPr>
            </a:lvl7pPr>
            <a:lvl8pPr>
              <a:defRPr sz="2800">
                <a:solidFill>
                  <a:schemeClr val="tx2"/>
                </a:solidFill>
              </a:defRPr>
            </a:lvl8pPr>
            <a:lvl9pPr>
              <a:defRPr sz="28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83142" y="10524593"/>
            <a:ext cx="9421081" cy="1379030"/>
          </a:xfrm>
        </p:spPr>
        <p:txBody>
          <a:bodyPr anchor="ctr">
            <a:normAutofit/>
          </a:bodyPr>
          <a:lstStyle>
            <a:lvl1pPr marL="0" indent="0" algn="r">
              <a:buNone/>
              <a:defRPr sz="2200">
                <a:solidFill>
                  <a:schemeClr val="bg1"/>
                </a:solidFill>
              </a:defRPr>
            </a:lvl1pPr>
            <a:lvl2pPr marL="914400" indent="0">
              <a:buNone/>
              <a:defRPr sz="22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3/19/25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lv-LV" smtClean="0"/>
              <a:t>‹#›</a:t>
            </a:fld>
            <a:endParaRPr lang="lv-LV"/>
          </a:p>
        </p:txBody>
      </p:sp>
      <p:pic>
        <p:nvPicPr>
          <p:cNvPr id="10" name="Picture 9">
            <a:extLst>
              <a:ext uri="{FF2B5EF4-FFF2-40B4-BE49-F238E27FC236}">
                <a16:creationId xmlns:a16="http://schemas.microsoft.com/office/drawing/2014/main" id="{00940E54-AA00-47FA-B348-66DE32D8BC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86454" y="10283946"/>
            <a:ext cx="1771085" cy="1741567"/>
          </a:xfrm>
          <a:prstGeom prst="rect">
            <a:avLst/>
          </a:prstGeom>
        </p:spPr>
      </p:pic>
    </p:spTree>
    <p:extLst>
      <p:ext uri="{BB962C8B-B14F-4D97-AF65-F5344CB8AC3E}">
        <p14:creationId xmlns:p14="http://schemas.microsoft.com/office/powerpoint/2010/main" val="129706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2536" y="1410248"/>
            <a:ext cx="22062104" cy="23791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62536" y="4672006"/>
            <a:ext cx="22062104" cy="7045588"/>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213884" y="11912275"/>
            <a:ext cx="5690339" cy="730250"/>
          </a:xfrm>
          <a:prstGeom prst="rect">
            <a:avLst/>
          </a:prstGeom>
        </p:spPr>
        <p:txBody>
          <a:bodyPr vert="horz" lIns="91440" tIns="45720" rIns="91440" bIns="45720" rtlCol="0" anchor="ctr"/>
          <a:lstStyle>
            <a:lvl1pPr algn="r">
              <a:defRPr sz="1800">
                <a:solidFill>
                  <a:schemeClr val="accent2"/>
                </a:solidFill>
              </a:defRPr>
            </a:lvl1pPr>
          </a:lstStyle>
          <a:p>
            <a:fld id="{B61BEF0D-F0BB-DE4B-95CE-6DB70DBA9567}" type="datetimeFigureOut">
              <a:rPr lang="en-US" dirty="0"/>
              <a:pPr/>
              <a:t>3/19/25</a:t>
            </a:fld>
            <a:endParaRPr lang="en-US" dirty="0"/>
          </a:p>
        </p:txBody>
      </p:sp>
      <p:sp>
        <p:nvSpPr>
          <p:cNvPr id="5" name="Footer Placeholder 4"/>
          <p:cNvSpPr>
            <a:spLocks noGrp="1"/>
          </p:cNvSpPr>
          <p:nvPr>
            <p:ph type="ftr" sz="quarter" idx="3"/>
          </p:nvPr>
        </p:nvSpPr>
        <p:spPr>
          <a:xfrm>
            <a:off x="1162536" y="11903623"/>
            <a:ext cx="13836221" cy="730250"/>
          </a:xfrm>
          <a:prstGeom prst="rect">
            <a:avLst/>
          </a:prstGeom>
        </p:spPr>
        <p:txBody>
          <a:bodyPr vert="horz" lIns="91440" tIns="45720" rIns="91440" bIns="45720" rtlCol="0" anchor="ctr"/>
          <a:lstStyle>
            <a:lvl1pPr algn="l">
              <a:defRPr sz="18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21119350" y="11912275"/>
            <a:ext cx="2105294" cy="730250"/>
          </a:xfrm>
          <a:prstGeom prst="rect">
            <a:avLst/>
          </a:prstGeom>
        </p:spPr>
        <p:txBody>
          <a:bodyPr vert="horz" lIns="91440" tIns="45720" rIns="91440" bIns="45720" rtlCol="0" anchor="ctr"/>
          <a:lstStyle>
            <a:lvl1pPr algn="r">
              <a:defRPr sz="1800">
                <a:solidFill>
                  <a:schemeClr val="accent2"/>
                </a:solidFill>
              </a:defRPr>
            </a:lvl1pPr>
          </a:lstStyle>
          <a:p>
            <a:fld id="{86CB4B4D-7CA3-9044-876B-883B54F8677D}" type="slidenum">
              <a:rPr lang="lv-LV" smtClean="0"/>
              <a:t>‹#›</a:t>
            </a:fld>
            <a:endParaRPr lang="lv-LV"/>
          </a:p>
        </p:txBody>
      </p:sp>
      <p:sp>
        <p:nvSpPr>
          <p:cNvPr id="9" name="Rectangle 8"/>
          <p:cNvSpPr/>
          <p:nvPr/>
        </p:nvSpPr>
        <p:spPr>
          <a:xfrm>
            <a:off x="893184" y="914401"/>
            <a:ext cx="7407604" cy="1899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16086389" y="907286"/>
            <a:ext cx="7407604" cy="19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8484765" y="914400"/>
            <a:ext cx="7407604"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879832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4"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6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12000" indent="-6120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3600" kern="1200">
          <a:solidFill>
            <a:schemeClr val="tx2"/>
          </a:solidFill>
          <a:latin typeface="+mn-lt"/>
          <a:ea typeface="+mn-ea"/>
          <a:cs typeface="+mn-cs"/>
        </a:defRPr>
      </a:lvl1pPr>
      <a:lvl2pPr marL="1260000" indent="-6120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3200" kern="1200">
          <a:solidFill>
            <a:schemeClr val="tx2"/>
          </a:solidFill>
          <a:latin typeface="+mn-lt"/>
          <a:ea typeface="+mn-ea"/>
          <a:cs typeface="+mn-cs"/>
        </a:defRPr>
      </a:lvl2pPr>
      <a:lvl3pPr marL="1800000" indent="-5400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3pPr>
      <a:lvl4pPr marL="2484000" indent="-4680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4pPr>
      <a:lvl5pPr marL="3204000" indent="-4680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5pPr>
      <a:lvl6pPr marL="3800000" indent="-4572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6pPr>
      <a:lvl7pPr marL="4400000" indent="-4572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7pPr>
      <a:lvl8pPr marL="5000000" indent="-4572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8pPr>
      <a:lvl9pPr marL="5600000" indent="-457200" algn="l" defTabSz="914400" rtl="0" eaLnBrk="1" latinLnBrk="0" hangingPunct="1">
        <a:spcBef>
          <a:spcPct val="20000"/>
        </a:spcBef>
        <a:spcAft>
          <a:spcPts val="12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dmin.stat.gov.lv/system/files/publication/2024-08/Nr_05_Berni_Latvija_2024_%2824_00%29_LV_E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2C282-531F-420A-8FB0-6439FC1EF706}"/>
              </a:ext>
            </a:extLst>
          </p:cNvPr>
          <p:cNvSpPr>
            <a:spLocks noGrp="1"/>
          </p:cNvSpPr>
          <p:nvPr>
            <p:ph type="title"/>
          </p:nvPr>
        </p:nvSpPr>
        <p:spPr>
          <a:xfrm>
            <a:off x="1162536" y="6194322"/>
            <a:ext cx="22062102" cy="2888512"/>
          </a:xfrm>
        </p:spPr>
        <p:txBody>
          <a:bodyPr>
            <a:normAutofit/>
          </a:bodyPr>
          <a:lstStyle/>
          <a:p>
            <a:pPr algn="ctr"/>
            <a:r>
              <a:rPr lang="lv-LV" sz="4000" noProof="0" dirty="0"/>
              <a:t>Atklāšanas konference KOPĀ AR “Skola – kopienā”</a:t>
            </a:r>
            <a:br>
              <a:rPr lang="lv-LV" sz="4000" noProof="0" dirty="0"/>
            </a:br>
            <a:br>
              <a:rPr lang="lv-LV" sz="4000" noProof="0" dirty="0"/>
            </a:br>
            <a:r>
              <a:rPr lang="lv-LV" sz="7200" noProof="0" dirty="0"/>
              <a:t>Projekta “Skola – kopienā” izaicinājumi un iespējas</a:t>
            </a:r>
            <a:endParaRPr lang="lv-LV" noProof="0" dirty="0"/>
          </a:p>
        </p:txBody>
      </p:sp>
      <p:sp>
        <p:nvSpPr>
          <p:cNvPr id="10" name="Text Placeholder 9">
            <a:extLst>
              <a:ext uri="{FF2B5EF4-FFF2-40B4-BE49-F238E27FC236}">
                <a16:creationId xmlns:a16="http://schemas.microsoft.com/office/drawing/2014/main" id="{F9093A8B-48B3-4D9C-8415-1301A6AF1305}"/>
              </a:ext>
            </a:extLst>
          </p:cNvPr>
          <p:cNvSpPr>
            <a:spLocks noGrp="1"/>
          </p:cNvSpPr>
          <p:nvPr>
            <p:ph type="body" idx="1"/>
          </p:nvPr>
        </p:nvSpPr>
        <p:spPr>
          <a:xfrm>
            <a:off x="1288283" y="10503242"/>
            <a:ext cx="21810608" cy="2174789"/>
          </a:xfrm>
        </p:spPr>
        <p:txBody>
          <a:bodyPr>
            <a:normAutofit fontScale="62500" lnSpcReduction="20000"/>
          </a:bodyPr>
          <a:lstStyle/>
          <a:p>
            <a:r>
              <a:rPr lang="lv-LV" sz="6500" noProof="0" dirty="0">
                <a:solidFill>
                  <a:schemeClr val="bg1"/>
                </a:solidFill>
              </a:rPr>
              <a:t>VIAA Mācību atbalsta un iekļaujošās izglītības departamenta direktore, </a:t>
            </a:r>
          </a:p>
          <a:p>
            <a:r>
              <a:rPr lang="lv-LV" sz="6500" noProof="0" dirty="0">
                <a:solidFill>
                  <a:schemeClr val="bg1"/>
                </a:solidFill>
              </a:rPr>
              <a:t>projekta vadītāja </a:t>
            </a:r>
            <a:r>
              <a:rPr lang="lv-LV" sz="6500" b="1" noProof="0" dirty="0">
                <a:solidFill>
                  <a:schemeClr val="bg1"/>
                </a:solidFill>
              </a:rPr>
              <a:t>Sigita </a:t>
            </a:r>
            <a:r>
              <a:rPr lang="lv-LV" sz="6500" b="1" noProof="0" dirty="0" err="1">
                <a:solidFill>
                  <a:schemeClr val="bg1"/>
                </a:solidFill>
              </a:rPr>
              <a:t>Upmale</a:t>
            </a:r>
            <a:endParaRPr lang="lv-LV" sz="6500" b="1" noProof="0" dirty="0">
              <a:solidFill>
                <a:schemeClr val="bg1"/>
              </a:solidFill>
            </a:endParaRPr>
          </a:p>
          <a:p>
            <a:pPr algn="r"/>
            <a:r>
              <a:rPr lang="lv-LV" sz="6500" noProof="0" dirty="0">
                <a:solidFill>
                  <a:schemeClr val="bg1"/>
                </a:solidFill>
              </a:rPr>
              <a:t>20.03.2025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08000-0985-8F42-650F-078E531AF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C26DD-8C83-65A7-CAF7-4A3D4158F161}"/>
              </a:ext>
            </a:extLst>
          </p:cNvPr>
          <p:cNvSpPr>
            <a:spLocks noGrp="1"/>
          </p:cNvSpPr>
          <p:nvPr>
            <p:ph type="title"/>
          </p:nvPr>
        </p:nvSpPr>
        <p:spPr>
          <a:xfrm>
            <a:off x="1162535" y="1221432"/>
            <a:ext cx="22062104" cy="2027600"/>
          </a:xfrm>
        </p:spPr>
        <p:txBody>
          <a:bodyPr>
            <a:normAutofit/>
          </a:bodyPr>
          <a:lstStyle/>
          <a:p>
            <a:r>
              <a:rPr lang="lv-LV" sz="8000" noProof="0" dirty="0"/>
              <a:t>“Skola – kopienā” iespējas</a:t>
            </a:r>
          </a:p>
        </p:txBody>
      </p:sp>
      <p:sp>
        <p:nvSpPr>
          <p:cNvPr id="4" name="Rectangle 3">
            <a:extLst>
              <a:ext uri="{FF2B5EF4-FFF2-40B4-BE49-F238E27FC236}">
                <a16:creationId xmlns:a16="http://schemas.microsoft.com/office/drawing/2014/main" id="{A6CC366D-FFA1-A0F3-7683-12B8FBC63182}"/>
              </a:ext>
            </a:extLst>
          </p:cNvPr>
          <p:cNvSpPr/>
          <p:nvPr/>
        </p:nvSpPr>
        <p:spPr>
          <a:xfrm>
            <a:off x="876401" y="5423237"/>
            <a:ext cx="22348238" cy="5869998"/>
          </a:xfrm>
          <a:prstGeom prst="rect">
            <a:avLst/>
          </a:prstGeom>
          <a:solidFill>
            <a:srgbClr val="D5E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4800" noProof="0" dirty="0">
              <a:solidFill>
                <a:srgbClr val="6C4891"/>
              </a:solidFill>
              <a:latin typeface="Helvetica" pitchFamily="2" charset="0"/>
            </a:endParaRPr>
          </a:p>
        </p:txBody>
      </p:sp>
      <p:sp>
        <p:nvSpPr>
          <p:cNvPr id="3" name="Content Placeholder 2">
            <a:extLst>
              <a:ext uri="{FF2B5EF4-FFF2-40B4-BE49-F238E27FC236}">
                <a16:creationId xmlns:a16="http://schemas.microsoft.com/office/drawing/2014/main" id="{4B048CC8-6A73-2AB5-ED6C-C2A16CB47C09}"/>
              </a:ext>
            </a:extLst>
          </p:cNvPr>
          <p:cNvSpPr>
            <a:spLocks noGrp="1"/>
          </p:cNvSpPr>
          <p:nvPr>
            <p:ph idx="1"/>
          </p:nvPr>
        </p:nvSpPr>
        <p:spPr>
          <a:xfrm>
            <a:off x="1019468" y="5423237"/>
            <a:ext cx="22062104" cy="6254165"/>
          </a:xfrm>
        </p:spPr>
        <p:txBody>
          <a:bodyPr>
            <a:normAutofit/>
          </a:bodyPr>
          <a:lstStyle/>
          <a:p>
            <a:r>
              <a:rPr lang="lv-LV" sz="5400" noProof="0" dirty="0">
                <a:solidFill>
                  <a:srgbClr val="6C4891"/>
                </a:solidFill>
              </a:rPr>
              <a:t>Nodrošināt vienlīdzīgu piekļuvi kvalitatīvai un iekļaujošai izglītībai, apzinot priekšlaicīgas mācības pārtraukšanas un sociālās atstumtības risku, sniedzot savlaicīgu un mērķētu atbalstu ikviena bērna individuālo spēju un prasmju attīstībai izglītības ieguvei, turpināšanai un karjeras izaugsmei. </a:t>
            </a:r>
          </a:p>
        </p:txBody>
      </p:sp>
    </p:spTree>
    <p:extLst>
      <p:ext uri="{BB962C8B-B14F-4D97-AF65-F5344CB8AC3E}">
        <p14:creationId xmlns:p14="http://schemas.microsoft.com/office/powerpoint/2010/main" val="49126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DB9D2-4C88-9F06-B780-8EC87368C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095BE-76E7-DEF9-D142-EB05A1768D45}"/>
              </a:ext>
            </a:extLst>
          </p:cNvPr>
          <p:cNvSpPr>
            <a:spLocks noGrp="1"/>
          </p:cNvSpPr>
          <p:nvPr>
            <p:ph type="title"/>
          </p:nvPr>
        </p:nvSpPr>
        <p:spPr/>
        <p:txBody>
          <a:bodyPr>
            <a:normAutofit/>
          </a:bodyPr>
          <a:lstStyle/>
          <a:p>
            <a:r>
              <a:rPr lang="lv-LV" sz="8000" noProof="0" dirty="0"/>
              <a:t>Individualizēts atbalsts izglītojamajiem</a:t>
            </a:r>
          </a:p>
        </p:txBody>
      </p:sp>
      <p:graphicFrame>
        <p:nvGraphicFramePr>
          <p:cNvPr id="4" name="Table 3">
            <a:extLst>
              <a:ext uri="{FF2B5EF4-FFF2-40B4-BE49-F238E27FC236}">
                <a16:creationId xmlns:a16="http://schemas.microsoft.com/office/drawing/2014/main" id="{1D186B0D-E925-1194-B573-D1A0E84CFB94}"/>
              </a:ext>
            </a:extLst>
          </p:cNvPr>
          <p:cNvGraphicFramePr>
            <a:graphicFrameLocks noGrp="1"/>
          </p:cNvGraphicFramePr>
          <p:nvPr>
            <p:extLst>
              <p:ext uri="{D42A27DB-BD31-4B8C-83A1-F6EECF244321}">
                <p14:modId xmlns:p14="http://schemas.microsoft.com/office/powerpoint/2010/main" val="2834762593"/>
              </p:ext>
            </p:extLst>
          </p:nvPr>
        </p:nvGraphicFramePr>
        <p:xfrm>
          <a:off x="893631" y="3759199"/>
          <a:ext cx="22626769" cy="9244573"/>
        </p:xfrm>
        <a:graphic>
          <a:graphicData uri="http://schemas.openxmlformats.org/drawingml/2006/table">
            <a:tbl>
              <a:tblPr firstRow="1" bandRow="1">
                <a:tableStyleId>{5940675A-B579-460E-94D1-54222C63F5DA}</a:tableStyleId>
              </a:tblPr>
              <a:tblGrid>
                <a:gridCol w="4525354">
                  <a:extLst>
                    <a:ext uri="{9D8B030D-6E8A-4147-A177-3AD203B41FA5}">
                      <a16:colId xmlns:a16="http://schemas.microsoft.com/office/drawing/2014/main" val="2496284149"/>
                    </a:ext>
                  </a:extLst>
                </a:gridCol>
                <a:gridCol w="10173159">
                  <a:extLst>
                    <a:ext uri="{9D8B030D-6E8A-4147-A177-3AD203B41FA5}">
                      <a16:colId xmlns:a16="http://schemas.microsoft.com/office/drawing/2014/main" val="4283705993"/>
                    </a:ext>
                  </a:extLst>
                </a:gridCol>
                <a:gridCol w="2826569">
                  <a:extLst>
                    <a:ext uri="{9D8B030D-6E8A-4147-A177-3AD203B41FA5}">
                      <a16:colId xmlns:a16="http://schemas.microsoft.com/office/drawing/2014/main" val="2310586111"/>
                    </a:ext>
                  </a:extLst>
                </a:gridCol>
                <a:gridCol w="1660313">
                  <a:extLst>
                    <a:ext uri="{9D8B030D-6E8A-4147-A177-3AD203B41FA5}">
                      <a16:colId xmlns:a16="http://schemas.microsoft.com/office/drawing/2014/main" val="1021076460"/>
                    </a:ext>
                  </a:extLst>
                </a:gridCol>
                <a:gridCol w="3441374">
                  <a:extLst>
                    <a:ext uri="{9D8B030D-6E8A-4147-A177-3AD203B41FA5}">
                      <a16:colId xmlns:a16="http://schemas.microsoft.com/office/drawing/2014/main" val="1792729089"/>
                    </a:ext>
                  </a:extLst>
                </a:gridCol>
              </a:tblGrid>
              <a:tr h="9055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b="1" kern="1200" noProof="0" dirty="0">
                          <a:solidFill>
                            <a:schemeClr val="tx1"/>
                          </a:solidFill>
                          <a:effectLst/>
                          <a:latin typeface="+mn-lt"/>
                          <a:ea typeface="+mn-ea"/>
                          <a:cs typeface="+mn-cs"/>
                        </a:rPr>
                        <a:t>Darbība </a:t>
                      </a:r>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b="1" kern="1200" noProof="0" dirty="0" err="1">
                          <a:solidFill>
                            <a:schemeClr val="tx1"/>
                          </a:solidFill>
                          <a:effectLst/>
                          <a:latin typeface="+mn-lt"/>
                          <a:ea typeface="+mn-ea"/>
                          <a:cs typeface="+mn-cs"/>
                        </a:rPr>
                        <a:t>Apakšdarbība</a:t>
                      </a:r>
                      <a:endParaRPr lang="lv-LV" sz="2400" b="1" kern="1200" noProof="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b="1" kern="1200" noProof="0" dirty="0">
                          <a:solidFill>
                            <a:schemeClr val="tx1"/>
                          </a:solidFill>
                          <a:effectLst/>
                          <a:latin typeface="+mn-lt"/>
                          <a:ea typeface="+mn-ea"/>
                          <a:cs typeface="+mn-cs"/>
                        </a:rPr>
                        <a:t>Īstenošanas laiks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b="1" kern="1200" noProof="0" dirty="0">
                          <a:solidFill>
                            <a:schemeClr val="tx1"/>
                          </a:solidFill>
                          <a:effectLst/>
                          <a:latin typeface="+mn-lt"/>
                          <a:ea typeface="+mn-ea"/>
                          <a:cs typeface="+mn-cs"/>
                        </a:rPr>
                        <a:t>Rezultāts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b="1" kern="1200" noProof="0" dirty="0">
                          <a:solidFill>
                            <a:schemeClr val="tx1"/>
                          </a:solidFill>
                          <a:effectLst/>
                          <a:latin typeface="+mn-lt"/>
                          <a:ea typeface="+mn-ea"/>
                          <a:cs typeface="+mn-cs"/>
                        </a:rPr>
                        <a:t>Finansējums, EUR</a:t>
                      </a:r>
                    </a:p>
                  </a:txBody>
                  <a:tcPr anchor="ctr"/>
                </a:tc>
                <a:extLst>
                  <a:ext uri="{0D108BD9-81ED-4DB2-BD59-A6C34878D82A}">
                    <a16:rowId xmlns:a16="http://schemas.microsoft.com/office/drawing/2014/main" val="201965108"/>
                  </a:ext>
                </a:extLst>
              </a:tr>
              <a:tr h="1090458">
                <a:tc rowSpan="4">
                  <a:txBody>
                    <a:bodyPr/>
                    <a:lstStyle/>
                    <a:p>
                      <a:endParaRPr lang="lv-LV" sz="2800" b="1" kern="1200" noProof="0" dirty="0">
                        <a:solidFill>
                          <a:schemeClr val="tx1"/>
                        </a:solidFill>
                        <a:effectLst/>
                        <a:latin typeface="+mn-lt"/>
                        <a:ea typeface="+mn-ea"/>
                        <a:cs typeface="+mn-cs"/>
                      </a:endParaRPr>
                    </a:p>
                    <a:p>
                      <a:endParaRPr lang="lv-LV" sz="2800" b="1" kern="1200" noProof="0" dirty="0">
                        <a:solidFill>
                          <a:schemeClr val="tx1"/>
                        </a:solidFill>
                        <a:effectLst/>
                        <a:latin typeface="+mn-lt"/>
                        <a:ea typeface="+mn-ea"/>
                        <a:cs typeface="+mn-cs"/>
                      </a:endParaRPr>
                    </a:p>
                    <a:p>
                      <a:endParaRPr lang="lv-LV" sz="2800" b="1" kern="1200" noProof="0" dirty="0">
                        <a:solidFill>
                          <a:schemeClr val="tx1"/>
                        </a:solidFill>
                        <a:effectLst/>
                        <a:latin typeface="+mn-lt"/>
                        <a:ea typeface="+mn-ea"/>
                        <a:cs typeface="+mn-cs"/>
                      </a:endParaRPr>
                    </a:p>
                    <a:p>
                      <a:endParaRPr lang="lv-LV" sz="3200" b="1" kern="1200" noProof="0" dirty="0">
                        <a:solidFill>
                          <a:schemeClr val="tx1"/>
                        </a:solidFill>
                        <a:effectLst/>
                        <a:latin typeface="+mn-lt"/>
                        <a:ea typeface="+mn-ea"/>
                        <a:cs typeface="+mn-cs"/>
                      </a:endParaRPr>
                    </a:p>
                    <a:p>
                      <a:r>
                        <a:rPr lang="lv-LV" sz="3200" b="1" kern="1200" noProof="0" dirty="0">
                          <a:solidFill>
                            <a:schemeClr val="tx1"/>
                          </a:solidFill>
                          <a:effectLst/>
                          <a:latin typeface="+mn-lt"/>
                          <a:ea typeface="+mn-ea"/>
                          <a:cs typeface="+mn-cs"/>
                        </a:rPr>
                        <a:t>Individualizēta atbalsta</a:t>
                      </a:r>
                    </a:p>
                    <a:p>
                      <a:r>
                        <a:rPr lang="lv-LV" sz="3200" b="1" kern="1200" noProof="0" dirty="0">
                          <a:solidFill>
                            <a:schemeClr val="tx1"/>
                          </a:solidFill>
                          <a:effectLst/>
                          <a:latin typeface="+mn-lt"/>
                          <a:ea typeface="+mn-ea"/>
                          <a:cs typeface="+mn-cs"/>
                        </a:rPr>
                        <a:t>sniegšana</a:t>
                      </a:r>
                    </a:p>
                    <a:p>
                      <a:r>
                        <a:rPr lang="lv-LV" sz="3200" b="1" kern="1200" noProof="0" dirty="0">
                          <a:solidFill>
                            <a:schemeClr val="tx1"/>
                          </a:solidFill>
                          <a:effectLst/>
                          <a:latin typeface="+mn-lt"/>
                          <a:ea typeface="+mn-ea"/>
                          <a:cs typeface="+mn-cs"/>
                        </a:rPr>
                        <a:t>izglītojamiem</a:t>
                      </a:r>
                    </a:p>
                    <a:p>
                      <a:r>
                        <a:rPr lang="lv-LV" sz="3200" b="1" kern="1200" noProof="0" dirty="0">
                          <a:solidFill>
                            <a:schemeClr val="tx1"/>
                          </a:solidFill>
                          <a:effectLst/>
                          <a:latin typeface="+mn-lt"/>
                          <a:ea typeface="+mn-ea"/>
                          <a:cs typeface="+mn-cs"/>
                        </a:rPr>
                        <a:t>saskaņā ar individuālu</a:t>
                      </a:r>
                    </a:p>
                    <a:p>
                      <a:r>
                        <a:rPr lang="lv-LV" sz="3200" b="1" kern="1200" noProof="0" dirty="0">
                          <a:solidFill>
                            <a:schemeClr val="tx1"/>
                          </a:solidFill>
                          <a:effectLst/>
                          <a:latin typeface="+mn-lt"/>
                          <a:ea typeface="+mn-ea"/>
                          <a:cs typeface="+mn-cs"/>
                        </a:rPr>
                        <a:t>plānu</a:t>
                      </a:r>
                    </a:p>
                    <a:p>
                      <a:endParaRPr lang="lv-LV" sz="3200" b="1" kern="1200" noProof="0" dirty="0">
                        <a:solidFill>
                          <a:schemeClr val="tx1"/>
                        </a:solidFill>
                        <a:effectLst/>
                        <a:latin typeface="+mn-lt"/>
                        <a:ea typeface="+mn-ea"/>
                        <a:cs typeface="+mn-cs"/>
                      </a:endParaRPr>
                    </a:p>
                    <a:p>
                      <a:endParaRPr lang="lv-LV" sz="3200" b="1" kern="1200" noProof="0" dirty="0">
                        <a:solidFill>
                          <a:schemeClr val="tx1"/>
                        </a:solidFill>
                        <a:effectLst/>
                        <a:latin typeface="+mn-lt"/>
                        <a:ea typeface="+mn-ea"/>
                        <a:cs typeface="+mn-cs"/>
                      </a:endParaRPr>
                    </a:p>
                    <a:p>
                      <a:endParaRPr lang="lv-LV" sz="3200" b="1" kern="1200" noProof="0" dirty="0">
                        <a:solidFill>
                          <a:schemeClr val="tx1"/>
                        </a:solidFill>
                        <a:effectLst/>
                        <a:latin typeface="+mn-lt"/>
                        <a:ea typeface="+mn-ea"/>
                        <a:cs typeface="+mn-cs"/>
                      </a:endParaRPr>
                    </a:p>
                    <a:p>
                      <a:r>
                        <a:rPr lang="lv-LV" sz="3200" b="1" kern="1200" noProof="0" dirty="0">
                          <a:solidFill>
                            <a:schemeClr val="tx1"/>
                          </a:solidFill>
                          <a:effectLst/>
                          <a:latin typeface="+mn-lt"/>
                          <a:ea typeface="+mn-ea"/>
                          <a:cs typeface="+mn-cs"/>
                        </a:rPr>
                        <a:t>Kopējais finansējums</a:t>
                      </a:r>
                    </a:p>
                    <a:p>
                      <a:r>
                        <a:rPr lang="lv-LV" sz="3200" b="1" kern="1200" noProof="0" dirty="0">
                          <a:solidFill>
                            <a:schemeClr val="tx1"/>
                          </a:solidFill>
                          <a:effectLst/>
                          <a:latin typeface="+mn-lt"/>
                          <a:ea typeface="+mn-ea"/>
                          <a:cs typeface="+mn-cs"/>
                        </a:rPr>
                        <a:t>IAP īstenošanai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3200" b="1" kern="1200" noProof="0" dirty="0">
                          <a:solidFill>
                            <a:schemeClr val="tx1"/>
                          </a:solidFill>
                          <a:effectLst/>
                          <a:latin typeface="+mn-lt"/>
                          <a:ea typeface="+mn-ea"/>
                          <a:cs typeface="+mn-cs"/>
                        </a:rPr>
                        <a:t>4 680 000 EUR</a:t>
                      </a:r>
                    </a:p>
                    <a:p>
                      <a:endParaRPr lang="lv-LV" sz="3200" b="1" kern="1200" noProof="0" dirty="0">
                        <a:solidFill>
                          <a:schemeClr val="tx1"/>
                        </a:solidFill>
                        <a:effectLst/>
                        <a:latin typeface="+mn-lt"/>
                        <a:ea typeface="+mn-ea"/>
                        <a:cs typeface="+mn-cs"/>
                      </a:endParaRPr>
                    </a:p>
                    <a:p>
                      <a:endParaRPr lang="lv-LV" sz="2800" b="1" noProof="0" dirty="0"/>
                    </a:p>
                  </a:txBody>
                  <a:tcPr>
                    <a:solidFill>
                      <a:schemeClr val="accent2">
                        <a:lumMod val="40000"/>
                        <a:lumOff val="60000"/>
                      </a:schemeClr>
                    </a:solidFill>
                  </a:tcPr>
                </a:tc>
                <a:tc>
                  <a:txBody>
                    <a:bodyPr/>
                    <a:lstStyle/>
                    <a:p>
                      <a:r>
                        <a:rPr lang="lv-LV" sz="2400" kern="1200" noProof="0" dirty="0">
                          <a:solidFill>
                            <a:schemeClr val="tx1"/>
                          </a:solidFill>
                          <a:effectLst/>
                          <a:latin typeface="+mn-lt"/>
                          <a:ea typeface="+mn-ea"/>
                          <a:cs typeface="+mn-cs"/>
                        </a:rPr>
                        <a:t>Pedagoga atbalsts izglītojamiem grupās lasītprasmes veicināšanai</a:t>
                      </a:r>
                    </a:p>
                    <a:p>
                      <a:r>
                        <a:rPr lang="lv-LV" sz="2400" kern="1200" noProof="0" dirty="0">
                          <a:solidFill>
                            <a:schemeClr val="tx1"/>
                          </a:solidFill>
                          <a:effectLst/>
                          <a:latin typeface="+mn-lt"/>
                          <a:ea typeface="+mn-ea"/>
                          <a:cs typeface="+mn-cs"/>
                        </a:rPr>
                        <a:t>1.-3. klasē</a:t>
                      </a:r>
                    </a:p>
                  </a:txBody>
                  <a:tcPr anchor="ctr"/>
                </a:tc>
                <a:tc>
                  <a:txBody>
                    <a:bodyPr/>
                    <a:lstStyle/>
                    <a:p>
                      <a:pPr algn="ctr"/>
                      <a:r>
                        <a:rPr lang="lv-LV" sz="2400" kern="1200" noProof="0" dirty="0">
                          <a:solidFill>
                            <a:schemeClr val="tx1"/>
                          </a:solidFill>
                          <a:effectLst/>
                          <a:latin typeface="+mn-lt"/>
                          <a:ea typeface="+mn-ea"/>
                          <a:cs typeface="+mn-cs"/>
                        </a:rPr>
                        <a:t>01.04.2025. –</a:t>
                      </a:r>
                    </a:p>
                    <a:p>
                      <a:pPr algn="ctr"/>
                      <a:r>
                        <a:rPr lang="lv-LV" sz="2400" kern="1200" noProof="0" dirty="0">
                          <a:solidFill>
                            <a:schemeClr val="tx1"/>
                          </a:solidFill>
                          <a:effectLst/>
                          <a:latin typeface="+mn-lt"/>
                          <a:ea typeface="+mn-ea"/>
                          <a:cs typeface="+mn-cs"/>
                        </a:rPr>
                        <a:t>31.08.2029. </a:t>
                      </a:r>
                    </a:p>
                    <a:p>
                      <a:pPr algn="ctr"/>
                      <a:endParaRPr lang="lv-LV" sz="24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kern="1200" noProof="0" dirty="0">
                          <a:solidFill>
                            <a:schemeClr val="tx1"/>
                          </a:solidFill>
                          <a:effectLst/>
                          <a:latin typeface="+mn-lt"/>
                          <a:ea typeface="+mn-ea"/>
                          <a:cs typeface="+mn-cs"/>
                        </a:rPr>
                        <a:t>3698 </a:t>
                      </a:r>
                    </a:p>
                    <a:p>
                      <a:pPr algn="ctr"/>
                      <a:endParaRPr lang="lv-LV" sz="2400"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kern="1200" noProof="0" dirty="0">
                          <a:solidFill>
                            <a:schemeClr val="tx1"/>
                          </a:solidFill>
                          <a:effectLst/>
                          <a:latin typeface="+mn-lt"/>
                          <a:ea typeface="+mn-ea"/>
                          <a:cs typeface="+mn-cs"/>
                        </a:rPr>
                        <a:t>1 092964</a:t>
                      </a:r>
                    </a:p>
                  </a:txBody>
                  <a:tcPr anchor="ctr"/>
                </a:tc>
                <a:extLst>
                  <a:ext uri="{0D108BD9-81ED-4DB2-BD59-A6C34878D82A}">
                    <a16:rowId xmlns:a16="http://schemas.microsoft.com/office/drawing/2014/main" val="52698698"/>
                  </a:ext>
                </a:extLst>
              </a:tr>
              <a:tr h="2212494">
                <a:tc vMerge="1">
                  <a:txBody>
                    <a:bodyPr/>
                    <a:lstStyle/>
                    <a:p>
                      <a:endParaRPr lang="en-LV" dirty="0"/>
                    </a:p>
                  </a:txBody>
                  <a:tcPr/>
                </a:tc>
                <a:tc>
                  <a:txBody>
                    <a:bodyPr/>
                    <a:lstStyle/>
                    <a:p>
                      <a:r>
                        <a:rPr lang="lv-LV" sz="2400" kern="1200" noProof="0" dirty="0">
                          <a:solidFill>
                            <a:schemeClr val="tx1"/>
                          </a:solidFill>
                          <a:effectLst/>
                          <a:latin typeface="+mn-lt"/>
                          <a:ea typeface="+mn-ea"/>
                          <a:cs typeface="+mn-cs"/>
                        </a:rPr>
                        <a:t>Pedagoga konsultācijas mācību priekšmetos un atbalsta pasākumu īstenošana</a:t>
                      </a:r>
                    </a:p>
                    <a:p>
                      <a:r>
                        <a:rPr lang="lv-LV" sz="2400" kern="1200" noProof="0" dirty="0">
                          <a:solidFill>
                            <a:schemeClr val="tx1"/>
                          </a:solidFill>
                          <a:effectLst/>
                          <a:latin typeface="+mn-lt"/>
                          <a:ea typeface="+mn-ea"/>
                          <a:cs typeface="+mn-cs"/>
                        </a:rPr>
                        <a:t>izglītojamiem, kuri par vispārējās pamatizglītības programmas</a:t>
                      </a:r>
                    </a:p>
                    <a:p>
                      <a:r>
                        <a:rPr lang="lv-LV" sz="2400" kern="1200" noProof="0" dirty="0">
                          <a:solidFill>
                            <a:schemeClr val="tx1"/>
                          </a:solidFill>
                          <a:effectLst/>
                          <a:latin typeface="+mn-lt"/>
                          <a:ea typeface="+mn-ea"/>
                          <a:cs typeface="+mn-cs"/>
                        </a:rPr>
                        <a:t>apguvi ir saņēmuši tikai liecību un atkārtoti mācās 9. klasē vai ir uzņemti</a:t>
                      </a:r>
                    </a:p>
                    <a:p>
                      <a:r>
                        <a:rPr lang="lv-LV" sz="2400" kern="1200" noProof="0" dirty="0">
                          <a:solidFill>
                            <a:schemeClr val="tx1"/>
                          </a:solidFill>
                          <a:effectLst/>
                          <a:latin typeface="+mn-lt"/>
                          <a:ea typeface="+mn-ea"/>
                          <a:cs typeface="+mn-cs"/>
                        </a:rPr>
                        <a:t>profesionālās izglītības iestādē</a:t>
                      </a:r>
                    </a:p>
                  </a:txBody>
                  <a:tcPr anchor="ctr"/>
                </a:tc>
                <a:tc>
                  <a:txBody>
                    <a:bodyPr/>
                    <a:lstStyle/>
                    <a:p>
                      <a:pPr algn="ctr"/>
                      <a:r>
                        <a:rPr lang="lv-LV" sz="2400" kern="1200" noProof="0" dirty="0">
                          <a:solidFill>
                            <a:schemeClr val="tx1"/>
                          </a:solidFill>
                          <a:effectLst/>
                          <a:latin typeface="+mn-lt"/>
                          <a:ea typeface="+mn-ea"/>
                          <a:cs typeface="+mn-cs"/>
                        </a:rPr>
                        <a:t>01.04.2025. –</a:t>
                      </a:r>
                    </a:p>
                    <a:p>
                      <a:pPr algn="ctr"/>
                      <a:r>
                        <a:rPr lang="lv-LV" sz="2400" kern="1200" noProof="0" dirty="0">
                          <a:solidFill>
                            <a:schemeClr val="tx1"/>
                          </a:solidFill>
                          <a:effectLst/>
                          <a:latin typeface="+mn-lt"/>
                          <a:ea typeface="+mn-ea"/>
                          <a:cs typeface="+mn-cs"/>
                        </a:rPr>
                        <a:t>31.08.2029. </a:t>
                      </a:r>
                    </a:p>
                    <a:p>
                      <a:pPr algn="ctr"/>
                      <a:endParaRPr lang="lv-LV" sz="2400" kern="1200" noProof="0" dirty="0">
                        <a:solidFill>
                          <a:schemeClr val="tx1"/>
                        </a:solidFill>
                        <a:effectLst/>
                        <a:latin typeface="+mn-lt"/>
                        <a:ea typeface="+mn-ea"/>
                        <a:cs typeface="+mn-cs"/>
                      </a:endParaRPr>
                    </a:p>
                  </a:txBody>
                  <a:tcPr anchor="ctr"/>
                </a:tc>
                <a:tc>
                  <a:txBody>
                    <a:bodyPr/>
                    <a:lstStyle/>
                    <a:p>
                      <a:pPr algn="ctr"/>
                      <a:r>
                        <a:rPr lang="lv-LV" sz="2400" kern="1200" noProof="0" dirty="0">
                          <a:solidFill>
                            <a:schemeClr val="tx1"/>
                          </a:solidFill>
                          <a:effectLst/>
                          <a:latin typeface="+mn-lt"/>
                          <a:ea typeface="+mn-ea"/>
                          <a:cs typeface="+mn-cs"/>
                        </a:rPr>
                        <a:t>596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kern="1200" noProof="0" dirty="0">
                          <a:solidFill>
                            <a:schemeClr val="tx1"/>
                          </a:solidFill>
                          <a:effectLst/>
                          <a:latin typeface="+mn-lt"/>
                          <a:ea typeface="+mn-ea"/>
                          <a:cs typeface="+mn-cs"/>
                        </a:rPr>
                        <a:t>860418</a:t>
                      </a:r>
                    </a:p>
                  </a:txBody>
                  <a:tcPr anchor="ctr"/>
                </a:tc>
                <a:extLst>
                  <a:ext uri="{0D108BD9-81ED-4DB2-BD59-A6C34878D82A}">
                    <a16:rowId xmlns:a16="http://schemas.microsoft.com/office/drawing/2014/main" val="604711295"/>
                  </a:ext>
                </a:extLst>
              </a:tr>
              <a:tr h="2768086">
                <a:tc vMerge="1">
                  <a:txBody>
                    <a:bodyPr/>
                    <a:lstStyle/>
                    <a:p>
                      <a:endParaRPr lang="en-LV" sz="2400" dirty="0"/>
                    </a:p>
                  </a:txBody>
                  <a:tcPr/>
                </a:tc>
                <a:tc>
                  <a:txBody>
                    <a:bodyPr/>
                    <a:lstStyle/>
                    <a:p>
                      <a:r>
                        <a:rPr lang="lv-LV" sz="2400" kern="1200" noProof="0" dirty="0">
                          <a:solidFill>
                            <a:schemeClr val="tx1"/>
                          </a:solidFill>
                          <a:effectLst/>
                          <a:latin typeface="+mn-lt"/>
                          <a:ea typeface="+mn-ea"/>
                          <a:cs typeface="+mn-cs"/>
                        </a:rPr>
                        <a:t>Izglītības psihologa, sociālā pedagoga, pedagoga palīga, speciālā pedagoga, pedagoga karjeras konsultanta, bibliotekāra, skolotāja logopēda, </a:t>
                      </a:r>
                      <a:r>
                        <a:rPr lang="lv-LV" sz="2400" kern="1200" noProof="0" dirty="0" err="1">
                          <a:solidFill>
                            <a:schemeClr val="tx1"/>
                          </a:solidFill>
                          <a:effectLst/>
                          <a:latin typeface="+mn-lt"/>
                          <a:ea typeface="+mn-ea"/>
                          <a:cs typeface="+mn-cs"/>
                        </a:rPr>
                        <a:t>surdotulka</a:t>
                      </a:r>
                      <a:r>
                        <a:rPr lang="lv-LV" sz="2400" kern="1200" noProof="0" dirty="0">
                          <a:solidFill>
                            <a:schemeClr val="tx1"/>
                          </a:solidFill>
                          <a:effectLst/>
                          <a:latin typeface="+mn-lt"/>
                          <a:ea typeface="+mn-ea"/>
                          <a:cs typeface="+mn-cs"/>
                        </a:rPr>
                        <a:t>, </a:t>
                      </a:r>
                      <a:r>
                        <a:rPr lang="lv-LV" sz="2400" kern="1200" noProof="0" dirty="0" err="1">
                          <a:solidFill>
                            <a:schemeClr val="tx1"/>
                          </a:solidFill>
                          <a:effectLst/>
                          <a:latin typeface="+mn-lt"/>
                          <a:ea typeface="+mn-ea"/>
                          <a:cs typeface="+mn-cs"/>
                        </a:rPr>
                        <a:t>ergoterapeita</a:t>
                      </a:r>
                      <a:r>
                        <a:rPr lang="lv-LV" sz="2400" kern="1200" noProof="0" dirty="0">
                          <a:solidFill>
                            <a:schemeClr val="tx1"/>
                          </a:solidFill>
                          <a:effectLst/>
                          <a:latin typeface="+mn-lt"/>
                          <a:ea typeface="+mn-ea"/>
                          <a:cs typeface="+mn-cs"/>
                        </a:rPr>
                        <a:t> atbalsts pēc nepieciešamības mērķa grupas izglītojamiem, kuriem ir konstatēts sociālās atstumtības vai priekšlaicīgas mācību pārtraukšanas risks, kā arī izglītojamiem, kuri par vispārējās pamatizglītības programmas apguvi ir saņēmuši tikai liecību un atkārtoti mācās 9. klasē vai ir uzņemti profesionālās izglītības iestādē</a:t>
                      </a:r>
                    </a:p>
                    <a:p>
                      <a:endParaRPr lang="lv-LV" sz="2400" kern="1200" noProof="0" dirty="0">
                        <a:solidFill>
                          <a:schemeClr val="tx1"/>
                        </a:solidFill>
                        <a:effectLst/>
                        <a:latin typeface="+mn-lt"/>
                        <a:ea typeface="+mn-ea"/>
                        <a:cs typeface="+mn-cs"/>
                      </a:endParaRPr>
                    </a:p>
                  </a:txBody>
                  <a:tcPr anchor="ctr"/>
                </a:tc>
                <a:tc>
                  <a:txBody>
                    <a:bodyPr/>
                    <a:lstStyle/>
                    <a:p>
                      <a:pPr algn="ctr"/>
                      <a:r>
                        <a:rPr lang="lv-LV" sz="2400" kern="1200" noProof="0" dirty="0">
                          <a:solidFill>
                            <a:schemeClr val="tx1"/>
                          </a:solidFill>
                          <a:effectLst/>
                          <a:latin typeface="+mn-lt"/>
                          <a:ea typeface="+mn-ea"/>
                          <a:cs typeface="+mn-cs"/>
                        </a:rPr>
                        <a:t>01.04.2025. –</a:t>
                      </a:r>
                    </a:p>
                    <a:p>
                      <a:pPr algn="ctr"/>
                      <a:r>
                        <a:rPr lang="lv-LV" sz="2400" kern="1200" noProof="0" dirty="0">
                          <a:solidFill>
                            <a:schemeClr val="tx1"/>
                          </a:solidFill>
                          <a:effectLst/>
                          <a:latin typeface="+mn-lt"/>
                          <a:ea typeface="+mn-ea"/>
                          <a:cs typeface="+mn-cs"/>
                        </a:rPr>
                        <a:t>31.08.2029. </a:t>
                      </a:r>
                    </a:p>
                    <a:p>
                      <a:pPr algn="ctr"/>
                      <a:endParaRPr lang="lv-LV" sz="2400" kern="1200" noProof="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kern="1200" noProof="0" dirty="0">
                          <a:solidFill>
                            <a:schemeClr val="tx1"/>
                          </a:solidFill>
                          <a:effectLst/>
                          <a:latin typeface="+mn-lt"/>
                          <a:ea typeface="+mn-ea"/>
                          <a:cs typeface="+mn-cs"/>
                        </a:rPr>
                        <a:t>9956 </a:t>
                      </a:r>
                    </a:p>
                    <a:p>
                      <a:pPr algn="ctr"/>
                      <a:endParaRPr lang="lv-LV" sz="2400" kern="1200" noProof="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kern="1200" noProof="0" dirty="0">
                          <a:solidFill>
                            <a:schemeClr val="tx1"/>
                          </a:solidFill>
                          <a:effectLst/>
                          <a:latin typeface="+mn-lt"/>
                          <a:ea typeface="+mn-ea"/>
                          <a:cs typeface="+mn-cs"/>
                        </a:rPr>
                        <a:t>1652181</a:t>
                      </a:r>
                    </a:p>
                  </a:txBody>
                  <a:tcPr anchor="ctr"/>
                </a:tc>
                <a:extLst>
                  <a:ext uri="{0D108BD9-81ED-4DB2-BD59-A6C34878D82A}">
                    <a16:rowId xmlns:a16="http://schemas.microsoft.com/office/drawing/2014/main" val="485246066"/>
                  </a:ext>
                </a:extLst>
              </a:tr>
              <a:tr h="1761509">
                <a:tc vMerge="1">
                  <a:txBody>
                    <a:bodyPr/>
                    <a:lstStyle/>
                    <a:p>
                      <a:endParaRPr lang="en-LV" sz="2400" dirty="0"/>
                    </a:p>
                  </a:txBody>
                  <a:tcPr/>
                </a:tc>
                <a:tc>
                  <a:txBody>
                    <a:bodyPr/>
                    <a:lstStyle/>
                    <a:p>
                      <a:r>
                        <a:rPr lang="lv-LV" sz="2400" kern="1200" noProof="0" dirty="0">
                          <a:solidFill>
                            <a:schemeClr val="tx1"/>
                          </a:solidFill>
                          <a:effectLst/>
                          <a:latin typeface="+mn-lt"/>
                          <a:ea typeface="+mn-ea"/>
                          <a:cs typeface="+mn-cs"/>
                        </a:rPr>
                        <a:t>Izglītojamo </a:t>
                      </a:r>
                      <a:r>
                        <a:rPr lang="lv-LV" sz="2400" kern="1200" noProof="0" dirty="0" err="1">
                          <a:solidFill>
                            <a:schemeClr val="tx1"/>
                          </a:solidFill>
                          <a:effectLst/>
                          <a:latin typeface="+mn-lt"/>
                          <a:ea typeface="+mn-ea"/>
                          <a:cs typeface="+mn-cs"/>
                        </a:rPr>
                        <a:t>mentora</a:t>
                      </a:r>
                      <a:r>
                        <a:rPr lang="lv-LV" sz="2400" kern="1200" noProof="0" dirty="0">
                          <a:solidFill>
                            <a:schemeClr val="tx1"/>
                          </a:solidFill>
                          <a:effectLst/>
                          <a:latin typeface="+mn-lt"/>
                          <a:ea typeface="+mn-ea"/>
                          <a:cs typeface="+mn-cs"/>
                        </a:rPr>
                        <a:t>, individuāls atbalsts izglītojamiem no</a:t>
                      </a:r>
                    </a:p>
                    <a:p>
                      <a:r>
                        <a:rPr lang="lv-LV" sz="2400" kern="1200" noProof="0" dirty="0">
                          <a:solidFill>
                            <a:schemeClr val="tx1"/>
                          </a:solidFill>
                          <a:effectLst/>
                          <a:latin typeface="+mn-lt"/>
                          <a:ea typeface="+mn-ea"/>
                          <a:cs typeface="+mn-cs"/>
                        </a:rPr>
                        <a:t>13 gadu vecuma, kuriem ir konstatēts sociālās atstumtības vai priekšlaicīgas</a:t>
                      </a:r>
                    </a:p>
                    <a:p>
                      <a:r>
                        <a:rPr lang="lv-LV" sz="2400" kern="1200" noProof="0" dirty="0">
                          <a:solidFill>
                            <a:schemeClr val="tx1"/>
                          </a:solidFill>
                          <a:effectLst/>
                          <a:latin typeface="+mn-lt"/>
                          <a:ea typeface="+mn-ea"/>
                          <a:cs typeface="+mn-cs"/>
                        </a:rPr>
                        <a:t>mācību pārtraukšanas risks, kā arī izglītojamiem, kuri par vispārējās</a:t>
                      </a:r>
                    </a:p>
                    <a:p>
                      <a:r>
                        <a:rPr lang="lv-LV" sz="2400" kern="1200" noProof="0" dirty="0">
                          <a:solidFill>
                            <a:schemeClr val="tx1"/>
                          </a:solidFill>
                          <a:effectLst/>
                          <a:latin typeface="+mn-lt"/>
                          <a:ea typeface="+mn-ea"/>
                          <a:cs typeface="+mn-cs"/>
                        </a:rPr>
                        <a:t>pamatizglītības programmas apguvi ir saņēmuši tikai liecību un atkārtoti mācās</a:t>
                      </a:r>
                    </a:p>
                    <a:p>
                      <a:r>
                        <a:rPr lang="lv-LV" sz="2400" kern="1200" noProof="0" dirty="0">
                          <a:solidFill>
                            <a:schemeClr val="tx1"/>
                          </a:solidFill>
                          <a:effectLst/>
                          <a:latin typeface="+mn-lt"/>
                          <a:ea typeface="+mn-ea"/>
                          <a:cs typeface="+mn-cs"/>
                        </a:rPr>
                        <a:t>9. klasē vai ir uzņemti profesionālās izglītības iestādē</a:t>
                      </a:r>
                    </a:p>
                  </a:txBody>
                  <a:tcPr anchor="ctr"/>
                </a:tc>
                <a:tc>
                  <a:txBody>
                    <a:bodyPr/>
                    <a:lstStyle/>
                    <a:p>
                      <a:pPr marL="0" algn="ctr" defTabSz="914400" rtl="0" eaLnBrk="1" latinLnBrk="0" hangingPunct="1"/>
                      <a:r>
                        <a:rPr lang="lv-LV" sz="2400" kern="1200" noProof="0" dirty="0">
                          <a:solidFill>
                            <a:schemeClr val="tx1"/>
                          </a:solidFill>
                          <a:effectLst/>
                          <a:latin typeface="+mn-lt"/>
                          <a:ea typeface="+mn-ea"/>
                          <a:cs typeface="+mn-cs"/>
                        </a:rPr>
                        <a:t>01.02.2026. –</a:t>
                      </a:r>
                    </a:p>
                    <a:p>
                      <a:pPr marL="0" algn="ctr" defTabSz="914400" rtl="0" eaLnBrk="1" latinLnBrk="0" hangingPunct="1"/>
                      <a:r>
                        <a:rPr lang="lv-LV" sz="2400" kern="1200" noProof="0" dirty="0">
                          <a:solidFill>
                            <a:schemeClr val="tx1"/>
                          </a:solidFill>
                          <a:effectLst/>
                          <a:latin typeface="+mn-lt"/>
                          <a:ea typeface="+mn-ea"/>
                          <a:cs typeface="+mn-cs"/>
                        </a:rPr>
                        <a:t>31.08.2029.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kern="1200" noProof="0" dirty="0">
                          <a:solidFill>
                            <a:schemeClr val="tx1"/>
                          </a:solidFill>
                          <a:effectLst/>
                          <a:latin typeface="+mn-lt"/>
                          <a:ea typeface="+mn-ea"/>
                          <a:cs typeface="+mn-cs"/>
                        </a:rPr>
                        <a:t>696 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kern="1200" noProof="0" dirty="0">
                          <a:solidFill>
                            <a:schemeClr val="tx1"/>
                          </a:solidFill>
                          <a:effectLst/>
                          <a:latin typeface="+mn-lt"/>
                          <a:ea typeface="+mn-ea"/>
                          <a:cs typeface="+mn-cs"/>
                        </a:rPr>
                        <a:t>1073066</a:t>
                      </a:r>
                    </a:p>
                  </a:txBody>
                  <a:tcPr anchor="ctr"/>
                </a:tc>
                <a:extLst>
                  <a:ext uri="{0D108BD9-81ED-4DB2-BD59-A6C34878D82A}">
                    <a16:rowId xmlns:a16="http://schemas.microsoft.com/office/drawing/2014/main" val="1654225018"/>
                  </a:ext>
                </a:extLst>
              </a:tr>
            </a:tbl>
          </a:graphicData>
        </a:graphic>
      </p:graphicFrame>
    </p:spTree>
    <p:extLst>
      <p:ext uri="{BB962C8B-B14F-4D97-AF65-F5344CB8AC3E}">
        <p14:creationId xmlns:p14="http://schemas.microsoft.com/office/powerpoint/2010/main" val="185117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DFEAD-C8A8-E0F4-1870-3C6E51F1B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078C6-6597-7920-830D-BC45F3E8FFC9}"/>
              </a:ext>
            </a:extLst>
          </p:cNvPr>
          <p:cNvSpPr>
            <a:spLocks noGrp="1"/>
          </p:cNvSpPr>
          <p:nvPr>
            <p:ph type="title"/>
          </p:nvPr>
        </p:nvSpPr>
        <p:spPr/>
        <p:txBody>
          <a:bodyPr>
            <a:normAutofit/>
          </a:bodyPr>
          <a:lstStyle/>
          <a:p>
            <a:r>
              <a:rPr lang="lv-LV" sz="8000" noProof="0" dirty="0"/>
              <a:t>Partnerības un iniciatīvu projekti</a:t>
            </a:r>
          </a:p>
        </p:txBody>
      </p:sp>
      <p:graphicFrame>
        <p:nvGraphicFramePr>
          <p:cNvPr id="3" name="Table 2">
            <a:extLst>
              <a:ext uri="{FF2B5EF4-FFF2-40B4-BE49-F238E27FC236}">
                <a16:creationId xmlns:a16="http://schemas.microsoft.com/office/drawing/2014/main" id="{8CCD414C-9ACD-5E82-F43A-12483D2C939A}"/>
              </a:ext>
            </a:extLst>
          </p:cNvPr>
          <p:cNvGraphicFramePr>
            <a:graphicFrameLocks noGrp="1"/>
          </p:cNvGraphicFramePr>
          <p:nvPr>
            <p:extLst>
              <p:ext uri="{D42A27DB-BD31-4B8C-83A1-F6EECF244321}">
                <p14:modId xmlns:p14="http://schemas.microsoft.com/office/powerpoint/2010/main" val="3629495921"/>
              </p:ext>
            </p:extLst>
          </p:nvPr>
        </p:nvGraphicFramePr>
        <p:xfrm>
          <a:off x="914022" y="4261353"/>
          <a:ext cx="22559130" cy="7212283"/>
        </p:xfrm>
        <a:graphic>
          <a:graphicData uri="http://schemas.openxmlformats.org/drawingml/2006/table">
            <a:tbl>
              <a:tblPr firstRow="1" bandRow="1">
                <a:tableStyleId>{5940675A-B579-460E-94D1-54222C63F5DA}</a:tableStyleId>
              </a:tblPr>
              <a:tblGrid>
                <a:gridCol w="4511826">
                  <a:extLst>
                    <a:ext uri="{9D8B030D-6E8A-4147-A177-3AD203B41FA5}">
                      <a16:colId xmlns:a16="http://schemas.microsoft.com/office/drawing/2014/main" val="2496284149"/>
                    </a:ext>
                  </a:extLst>
                </a:gridCol>
                <a:gridCol w="6936671">
                  <a:extLst>
                    <a:ext uri="{9D8B030D-6E8A-4147-A177-3AD203B41FA5}">
                      <a16:colId xmlns:a16="http://schemas.microsoft.com/office/drawing/2014/main" val="4283705993"/>
                    </a:ext>
                  </a:extLst>
                </a:gridCol>
                <a:gridCol w="4544688">
                  <a:extLst>
                    <a:ext uri="{9D8B030D-6E8A-4147-A177-3AD203B41FA5}">
                      <a16:colId xmlns:a16="http://schemas.microsoft.com/office/drawing/2014/main" val="2310586111"/>
                    </a:ext>
                  </a:extLst>
                </a:gridCol>
                <a:gridCol w="3134858">
                  <a:extLst>
                    <a:ext uri="{9D8B030D-6E8A-4147-A177-3AD203B41FA5}">
                      <a16:colId xmlns:a16="http://schemas.microsoft.com/office/drawing/2014/main" val="1021076460"/>
                    </a:ext>
                  </a:extLst>
                </a:gridCol>
                <a:gridCol w="3431087">
                  <a:extLst>
                    <a:ext uri="{9D8B030D-6E8A-4147-A177-3AD203B41FA5}">
                      <a16:colId xmlns:a16="http://schemas.microsoft.com/office/drawing/2014/main" val="1792729089"/>
                    </a:ext>
                  </a:extLst>
                </a:gridCol>
              </a:tblGrid>
              <a:tr h="1067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b="1" kern="1200" noProof="0" dirty="0">
                          <a:solidFill>
                            <a:schemeClr val="tx1"/>
                          </a:solidFill>
                          <a:effectLst/>
                          <a:latin typeface="+mn-lt"/>
                          <a:ea typeface="+mn-ea"/>
                          <a:cs typeface="+mn-cs"/>
                        </a:rPr>
                        <a:t>Darbība </a:t>
                      </a:r>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b="1" kern="1200" noProof="0" dirty="0" err="1">
                          <a:solidFill>
                            <a:schemeClr val="tx1"/>
                          </a:solidFill>
                          <a:effectLst/>
                          <a:latin typeface="+mn-lt"/>
                          <a:ea typeface="+mn-ea"/>
                          <a:cs typeface="+mn-cs"/>
                        </a:rPr>
                        <a:t>Apakšdarbība</a:t>
                      </a:r>
                      <a:r>
                        <a:rPr lang="lv-LV" sz="2400" b="1" kern="1200" noProof="0" dirty="0">
                          <a:solidFill>
                            <a:schemeClr val="tx1"/>
                          </a:solidFill>
                          <a:effectLst/>
                          <a:latin typeface="+mn-lt"/>
                          <a:ea typeface="+mn-ea"/>
                          <a:cs typeface="+mn-cs"/>
                        </a:rPr>
                        <a:t> </a:t>
                      </a:r>
                    </a:p>
                    <a:p>
                      <a:pPr algn="ctr"/>
                      <a:endParaRPr lang="lv-LV" sz="2400" b="1"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b="1" kern="1200" noProof="0" dirty="0">
                          <a:solidFill>
                            <a:schemeClr val="tx1"/>
                          </a:solidFill>
                          <a:effectLst/>
                          <a:latin typeface="+mn-lt"/>
                          <a:ea typeface="+mn-ea"/>
                          <a:cs typeface="+mn-cs"/>
                        </a:rPr>
                        <a:t>Īstenošanas laiks </a:t>
                      </a:r>
                    </a:p>
                    <a:p>
                      <a:pPr algn="ctr"/>
                      <a:endParaRPr lang="lv-LV" sz="2400" b="1"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b="1" kern="1200" noProof="0" dirty="0">
                          <a:solidFill>
                            <a:schemeClr val="tx1"/>
                          </a:solidFill>
                          <a:effectLst/>
                          <a:latin typeface="+mn-lt"/>
                          <a:ea typeface="+mn-ea"/>
                          <a:cs typeface="+mn-cs"/>
                        </a:rPr>
                        <a:t>Rezultāts </a:t>
                      </a:r>
                    </a:p>
                    <a:p>
                      <a:pPr algn="ctr"/>
                      <a:endParaRPr lang="lv-LV" sz="2400" b="1" noProof="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400" b="1" kern="1200" noProof="0" dirty="0">
                          <a:solidFill>
                            <a:schemeClr val="tx1"/>
                          </a:solidFill>
                          <a:effectLst/>
                          <a:latin typeface="+mn-lt"/>
                          <a:ea typeface="+mn-ea"/>
                          <a:cs typeface="+mn-cs"/>
                        </a:rPr>
                        <a:t>Finansējums, EUR</a:t>
                      </a:r>
                    </a:p>
                  </a:txBody>
                  <a:tcPr anchor="ctr"/>
                </a:tc>
                <a:extLst>
                  <a:ext uri="{0D108BD9-81ED-4DB2-BD59-A6C34878D82A}">
                    <a16:rowId xmlns:a16="http://schemas.microsoft.com/office/drawing/2014/main" val="201965108"/>
                  </a:ext>
                </a:extLst>
              </a:tr>
              <a:tr h="1541470">
                <a:tc rowSpan="2">
                  <a:txBody>
                    <a:bodyPr/>
                    <a:lstStyle/>
                    <a:p>
                      <a:pPr marL="0" algn="l" defTabSz="914400" rtl="0" eaLnBrk="1" latinLnBrk="0" hangingPunct="1"/>
                      <a:endParaRPr lang="lv-LV" sz="3200" b="1" kern="1200" noProof="0" dirty="0">
                        <a:solidFill>
                          <a:schemeClr val="tx1"/>
                        </a:solidFill>
                        <a:effectLst/>
                        <a:latin typeface="+mn-lt"/>
                        <a:ea typeface="+mn-ea"/>
                        <a:cs typeface="+mn-cs"/>
                      </a:endParaRPr>
                    </a:p>
                    <a:p>
                      <a:pPr marL="0" algn="l" defTabSz="914400" rtl="0" eaLnBrk="1" latinLnBrk="0" hangingPunct="1"/>
                      <a:endParaRPr lang="lv-LV" sz="3200" b="1" kern="1200" noProof="0" dirty="0">
                        <a:solidFill>
                          <a:schemeClr val="tx1"/>
                        </a:solidFill>
                        <a:effectLst/>
                        <a:latin typeface="+mn-lt"/>
                        <a:ea typeface="+mn-ea"/>
                        <a:cs typeface="+mn-cs"/>
                      </a:endParaRPr>
                    </a:p>
                    <a:p>
                      <a:pPr marL="0" algn="l" defTabSz="914400" rtl="0" eaLnBrk="1" latinLnBrk="0" hangingPunct="1"/>
                      <a:r>
                        <a:rPr lang="lv-LV" sz="3200" b="1" kern="1200" noProof="0" dirty="0">
                          <a:solidFill>
                            <a:schemeClr val="tx1"/>
                          </a:solidFill>
                          <a:effectLst/>
                          <a:latin typeface="+mn-lt"/>
                          <a:ea typeface="+mn-ea"/>
                          <a:cs typeface="+mn-cs"/>
                        </a:rPr>
                        <a:t>Iniciatīvu projektu</a:t>
                      </a:r>
                    </a:p>
                    <a:p>
                      <a:pPr marL="0" algn="l" defTabSz="914400" rtl="0" eaLnBrk="1" latinLnBrk="0" hangingPunct="1"/>
                      <a:r>
                        <a:rPr lang="lv-LV" sz="3200" b="1" kern="1200" noProof="0" dirty="0">
                          <a:solidFill>
                            <a:schemeClr val="tx1"/>
                          </a:solidFill>
                          <a:effectLst/>
                          <a:latin typeface="+mn-lt"/>
                          <a:ea typeface="+mn-ea"/>
                          <a:cs typeface="+mn-cs"/>
                        </a:rPr>
                        <a:t>un partnerības projektu</a:t>
                      </a:r>
                    </a:p>
                    <a:p>
                      <a:pPr marL="0" algn="l" defTabSz="914400" rtl="0" eaLnBrk="1" latinLnBrk="0" hangingPunct="1"/>
                      <a:r>
                        <a:rPr lang="lv-LV" sz="3200" b="1" kern="1200" noProof="0" dirty="0">
                          <a:solidFill>
                            <a:schemeClr val="tx1"/>
                          </a:solidFill>
                          <a:effectLst/>
                          <a:latin typeface="+mn-lt"/>
                          <a:ea typeface="+mn-ea"/>
                          <a:cs typeface="+mn-cs"/>
                        </a:rPr>
                        <a:t>īstenošana, tostarp</a:t>
                      </a:r>
                    </a:p>
                    <a:p>
                      <a:pPr marL="0" algn="l" defTabSz="914400" rtl="0" eaLnBrk="1" latinLnBrk="0" hangingPunct="1"/>
                      <a:r>
                        <a:rPr lang="lv-LV" sz="3200" b="1" kern="1200" noProof="0" dirty="0">
                          <a:solidFill>
                            <a:schemeClr val="tx1"/>
                          </a:solidFill>
                          <a:effectLst/>
                          <a:latin typeface="+mn-lt"/>
                          <a:ea typeface="+mn-ea"/>
                          <a:cs typeface="+mn-cs"/>
                        </a:rPr>
                        <a:t>nodrošinot darbu</a:t>
                      </a:r>
                    </a:p>
                    <a:p>
                      <a:pPr marL="0" algn="l" defTabSz="914400" rtl="0" eaLnBrk="1" latinLnBrk="0" hangingPunct="1"/>
                      <a:r>
                        <a:rPr lang="lv-LV" sz="3200" b="1" kern="1200" noProof="0" dirty="0">
                          <a:solidFill>
                            <a:schemeClr val="tx1"/>
                          </a:solidFill>
                          <a:effectLst/>
                          <a:latin typeface="+mn-lt"/>
                          <a:ea typeface="+mn-ea"/>
                          <a:cs typeface="+mn-cs"/>
                        </a:rPr>
                        <a:t>ar reemigrantiem,</a:t>
                      </a:r>
                    </a:p>
                    <a:p>
                      <a:pPr marL="0" algn="l" defTabSz="914400" rtl="0" eaLnBrk="1" latinLnBrk="0" hangingPunct="1"/>
                      <a:r>
                        <a:rPr lang="lv-LV" sz="3200" b="1" kern="1200" noProof="0" dirty="0">
                          <a:solidFill>
                            <a:schemeClr val="tx1"/>
                          </a:solidFill>
                          <a:effectLst/>
                          <a:latin typeface="+mn-lt"/>
                          <a:ea typeface="+mn-ea"/>
                          <a:cs typeface="+mn-cs"/>
                        </a:rPr>
                        <a:t>imigrantiem un</a:t>
                      </a:r>
                    </a:p>
                    <a:p>
                      <a:pPr marL="0" algn="l" defTabSz="914400" rtl="0" eaLnBrk="1" latinLnBrk="0" hangingPunct="1"/>
                      <a:r>
                        <a:rPr lang="lv-LV" sz="3200" b="1" kern="1200" noProof="0" dirty="0">
                          <a:solidFill>
                            <a:schemeClr val="tx1"/>
                          </a:solidFill>
                          <a:effectLst/>
                          <a:latin typeface="+mn-lt"/>
                          <a:ea typeface="+mn-ea"/>
                          <a:cs typeface="+mn-cs"/>
                        </a:rPr>
                        <a:t>mazākumtautībām</a:t>
                      </a:r>
                    </a:p>
                  </a:txBody>
                  <a:tcPr>
                    <a:solidFill>
                      <a:schemeClr val="accent2">
                        <a:lumMod val="40000"/>
                        <a:lumOff val="60000"/>
                      </a:schemeClr>
                    </a:solidFill>
                  </a:tcPr>
                </a:tc>
                <a:tc>
                  <a:txBody>
                    <a:bodyPr/>
                    <a:lstStyle/>
                    <a:p>
                      <a:r>
                        <a:rPr lang="lv-LV" sz="3200" kern="1200" noProof="0" dirty="0">
                          <a:solidFill>
                            <a:schemeClr val="tx1"/>
                          </a:solidFill>
                          <a:effectLst/>
                          <a:latin typeface="+mn-lt"/>
                          <a:ea typeface="+mn-ea"/>
                          <a:cs typeface="+mn-cs"/>
                        </a:rPr>
                        <a:t>Skolas – kopienas iniciatīvu projekti</a:t>
                      </a:r>
                    </a:p>
                  </a:txBody>
                  <a:tcPr anchor="ctr"/>
                </a:tc>
                <a:tc>
                  <a:txBody>
                    <a:bodyPr/>
                    <a:lstStyle/>
                    <a:p>
                      <a:pPr algn="ctr"/>
                      <a:r>
                        <a:rPr lang="lv-LV" sz="3200" kern="1200" noProof="0" dirty="0">
                          <a:solidFill>
                            <a:schemeClr val="tx1"/>
                          </a:solidFill>
                          <a:effectLst/>
                          <a:latin typeface="+mn-lt"/>
                          <a:ea typeface="+mn-ea"/>
                          <a:cs typeface="+mn-cs"/>
                        </a:rPr>
                        <a:t>01.09.2025. –</a:t>
                      </a:r>
                    </a:p>
                    <a:p>
                      <a:pPr algn="ctr"/>
                      <a:r>
                        <a:rPr lang="lv-LV" sz="3200" kern="1200" noProof="0" dirty="0">
                          <a:solidFill>
                            <a:schemeClr val="tx1"/>
                          </a:solidFill>
                          <a:effectLst/>
                          <a:latin typeface="+mn-lt"/>
                          <a:ea typeface="+mn-ea"/>
                          <a:cs typeface="+mn-cs"/>
                        </a:rPr>
                        <a:t>31.12.2028.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kern="1200" noProof="0" dirty="0">
                          <a:solidFill>
                            <a:schemeClr val="tx1"/>
                          </a:solidFill>
                          <a:effectLst/>
                          <a:latin typeface="+mn-lt"/>
                          <a:ea typeface="+mn-ea"/>
                          <a:cs typeface="+mn-cs"/>
                        </a:rPr>
                        <a:t>300</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kern="1200" noProof="0" dirty="0">
                          <a:solidFill>
                            <a:schemeClr val="tx1"/>
                          </a:solidFill>
                          <a:effectLst/>
                          <a:latin typeface="+mn-lt"/>
                          <a:ea typeface="+mn-ea"/>
                          <a:cs typeface="+mn-cs"/>
                        </a:rPr>
                        <a: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kern="1200" noProof="0" dirty="0">
                          <a:solidFill>
                            <a:schemeClr val="tx1"/>
                          </a:solidFill>
                          <a:effectLst/>
                          <a:latin typeface="+mn-lt"/>
                          <a:ea typeface="+mn-ea"/>
                          <a:cs typeface="+mn-cs"/>
                        </a:rPr>
                        <a:t>2 100 000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sz="3200" kern="1200" noProof="0" dirty="0">
                        <a:solidFill>
                          <a:schemeClr val="tx1"/>
                        </a:solidFill>
                        <a:effectLst/>
                        <a:latin typeface="+mn-lt"/>
                        <a:ea typeface="+mn-ea"/>
                        <a:cs typeface="+mn-cs"/>
                      </a:endParaRPr>
                    </a:p>
                  </a:txBody>
                  <a:tcPr anchor="ctr"/>
                </a:tc>
                <a:extLst>
                  <a:ext uri="{0D108BD9-81ED-4DB2-BD59-A6C34878D82A}">
                    <a16:rowId xmlns:a16="http://schemas.microsoft.com/office/drawing/2014/main" val="52698698"/>
                  </a:ext>
                </a:extLst>
              </a:tr>
              <a:tr h="3232041">
                <a:tc vMerge="1">
                  <a:txBody>
                    <a:bodyPr/>
                    <a:lstStyle/>
                    <a:p>
                      <a:endParaRPr lang="en-LV" dirty="0"/>
                    </a:p>
                  </a:txBody>
                  <a:tcPr/>
                </a:tc>
                <a:tc>
                  <a:txBody>
                    <a:bodyPr/>
                    <a:lstStyle/>
                    <a:p>
                      <a:pPr marL="0" algn="l" defTabSz="914400" rtl="0" eaLnBrk="1" latinLnBrk="0" hangingPunct="1"/>
                      <a:r>
                        <a:rPr lang="lv-LV" sz="3200" kern="1200" noProof="0" dirty="0">
                          <a:solidFill>
                            <a:schemeClr val="tx1"/>
                          </a:solidFill>
                          <a:effectLst/>
                          <a:latin typeface="+mn-lt"/>
                          <a:ea typeface="+mn-ea"/>
                          <a:cs typeface="+mn-cs"/>
                        </a:rPr>
                        <a:t>Izglītības iestāžu partnerības projekti</a:t>
                      </a:r>
                    </a:p>
                  </a:txBody>
                  <a:tcPr anchor="ctr"/>
                </a:tc>
                <a:tc>
                  <a:txBody>
                    <a:bodyPr/>
                    <a:lstStyle/>
                    <a:p>
                      <a:pPr marL="0" algn="ctr" defTabSz="914400" rtl="0" eaLnBrk="1" latinLnBrk="0" hangingPunct="1"/>
                      <a:r>
                        <a:rPr lang="lv-LV" sz="3200" kern="1200" noProof="0" dirty="0">
                          <a:solidFill>
                            <a:schemeClr val="tx1"/>
                          </a:solidFill>
                          <a:effectLst/>
                          <a:latin typeface="+mn-lt"/>
                          <a:ea typeface="+mn-ea"/>
                          <a:cs typeface="+mn-cs"/>
                        </a:rPr>
                        <a:t>01.09.2025. –</a:t>
                      </a:r>
                    </a:p>
                    <a:p>
                      <a:pPr marL="0" algn="ctr" defTabSz="914400" rtl="0" eaLnBrk="1" latinLnBrk="0" hangingPunct="1"/>
                      <a:r>
                        <a:rPr lang="lv-LV" sz="3200" kern="1200" noProof="0" dirty="0">
                          <a:solidFill>
                            <a:schemeClr val="tx1"/>
                          </a:solidFill>
                          <a:effectLst/>
                          <a:latin typeface="+mn-lt"/>
                          <a:ea typeface="+mn-ea"/>
                          <a:cs typeface="+mn-cs"/>
                        </a:rPr>
                        <a:t>31.12.2027. </a:t>
                      </a:r>
                    </a:p>
                    <a:p>
                      <a:pPr marL="0" algn="ctr" defTabSz="914400" rtl="0" eaLnBrk="1" latinLnBrk="0" hangingPunct="1"/>
                      <a:endParaRPr lang="lv-LV" sz="3200" kern="1200" noProof="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kern="1200" noProof="0" dirty="0">
                          <a:solidFill>
                            <a:schemeClr val="tx1"/>
                          </a:solidFill>
                          <a:effectLst/>
                          <a:latin typeface="+mn-lt"/>
                          <a:ea typeface="+mn-ea"/>
                          <a:cs typeface="+mn-cs"/>
                        </a:rPr>
                        <a:t>200</a:t>
                      </a:r>
                    </a:p>
                    <a:p>
                      <a:pPr marL="0" algn="ctr" defTabSz="914400" rtl="0" eaLnBrk="1" latinLnBrk="0" hangingPunct="1"/>
                      <a:endParaRPr lang="lv-LV" sz="3200" kern="1200" noProof="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kern="1200" noProof="0" dirty="0">
                          <a:solidFill>
                            <a:schemeClr val="tx1"/>
                          </a:solidFill>
                          <a:effectLst/>
                          <a:latin typeface="+mn-lt"/>
                          <a:ea typeface="+mn-ea"/>
                          <a:cs typeface="+mn-cs"/>
                        </a:rPr>
                        <a:t>1 000 000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sz="3200" kern="1200" noProof="0" dirty="0">
                        <a:solidFill>
                          <a:schemeClr val="tx1"/>
                        </a:solidFill>
                        <a:effectLst/>
                        <a:latin typeface="+mn-lt"/>
                        <a:ea typeface="+mn-ea"/>
                        <a:cs typeface="+mn-cs"/>
                      </a:endParaRPr>
                    </a:p>
                  </a:txBody>
                  <a:tcPr anchor="ctr"/>
                </a:tc>
                <a:extLst>
                  <a:ext uri="{0D108BD9-81ED-4DB2-BD59-A6C34878D82A}">
                    <a16:rowId xmlns:a16="http://schemas.microsoft.com/office/drawing/2014/main" val="604711295"/>
                  </a:ext>
                </a:extLst>
              </a:tr>
              <a:tr h="1371600">
                <a:tc gridSpan="2">
                  <a:txBody>
                    <a:bodyPr/>
                    <a:lstStyle/>
                    <a:p>
                      <a:pPr marL="0" algn="l" defTabSz="914400" rtl="0" eaLnBrk="1" latinLnBrk="0" hangingPunct="1"/>
                      <a:r>
                        <a:rPr lang="lv-LV" sz="3200" b="1" kern="1200" noProof="0" dirty="0" err="1">
                          <a:solidFill>
                            <a:schemeClr val="tx1"/>
                          </a:solidFill>
                          <a:effectLst/>
                          <a:latin typeface="+mn-lt"/>
                          <a:ea typeface="+mn-ea"/>
                          <a:cs typeface="+mn-cs"/>
                        </a:rPr>
                        <a:t>Mērķsadarbības</a:t>
                      </a:r>
                      <a:r>
                        <a:rPr lang="lv-LV" sz="3200" b="1" kern="1200" noProof="0" dirty="0">
                          <a:solidFill>
                            <a:schemeClr val="tx1"/>
                          </a:solidFill>
                          <a:effectLst/>
                          <a:latin typeface="+mn-lt"/>
                          <a:ea typeface="+mn-ea"/>
                          <a:cs typeface="+mn-cs"/>
                        </a:rPr>
                        <a:t> un izglītojoši pasākumi vecākiem (personām,</a:t>
                      </a:r>
                    </a:p>
                    <a:p>
                      <a:pPr marL="0" algn="l" defTabSz="914400" rtl="0" eaLnBrk="1" latinLnBrk="0" hangingPunct="1"/>
                      <a:r>
                        <a:rPr lang="lv-LV" sz="3200" b="1" kern="1200" noProof="0" dirty="0">
                          <a:solidFill>
                            <a:schemeClr val="tx1"/>
                          </a:solidFill>
                          <a:effectLst/>
                          <a:latin typeface="+mn-lt"/>
                          <a:ea typeface="+mn-ea"/>
                          <a:cs typeface="+mn-cs"/>
                        </a:rPr>
                        <a:t>kas realizē aizgādību), kā arī lasītprasmes veicināšanas pasākumi</a:t>
                      </a:r>
                    </a:p>
                  </a:txBody>
                  <a:tcPr>
                    <a:solidFill>
                      <a:schemeClr val="accent2">
                        <a:lumMod val="40000"/>
                        <a:lumOff val="60000"/>
                      </a:schemeClr>
                    </a:solidFill>
                  </a:tcPr>
                </a:tc>
                <a:tc hMerge="1">
                  <a:txBody>
                    <a:bodyPr/>
                    <a:lstStyle/>
                    <a:p>
                      <a:pPr marL="0" algn="l" defTabSz="914400" rtl="0" eaLnBrk="1" latinLnBrk="0" hangingPunct="1"/>
                      <a:endParaRPr lang="en-GB" sz="2400" kern="1200" dirty="0">
                        <a:solidFill>
                          <a:schemeClr val="tx1"/>
                        </a:solidFill>
                        <a:effectLst/>
                        <a:latin typeface="+mn-lt"/>
                        <a:ea typeface="+mn-ea"/>
                        <a:cs typeface="+mn-cs"/>
                      </a:endParaRPr>
                    </a:p>
                  </a:txBody>
                  <a:tcPr/>
                </a:tc>
                <a:tc>
                  <a:txBody>
                    <a:bodyPr/>
                    <a:lstStyle/>
                    <a:p>
                      <a:pPr marL="0" algn="ctr" defTabSz="914400" rtl="0" eaLnBrk="1" latinLnBrk="0" hangingPunct="1"/>
                      <a:r>
                        <a:rPr lang="lv-LV" sz="3200" kern="1200" noProof="0" dirty="0">
                          <a:solidFill>
                            <a:schemeClr val="tx1"/>
                          </a:solidFill>
                          <a:effectLst/>
                          <a:latin typeface="+mn-lt"/>
                          <a:ea typeface="+mn-ea"/>
                          <a:cs typeface="+mn-cs"/>
                        </a:rPr>
                        <a:t>01.09.2025. –</a:t>
                      </a:r>
                    </a:p>
                    <a:p>
                      <a:pPr marL="0" algn="ctr" defTabSz="914400" rtl="0" eaLnBrk="1" latinLnBrk="0" hangingPunct="1"/>
                      <a:r>
                        <a:rPr lang="lv-LV" sz="3200" kern="1200" noProof="0" dirty="0">
                          <a:solidFill>
                            <a:schemeClr val="tx1"/>
                          </a:solidFill>
                          <a:effectLst/>
                          <a:latin typeface="+mn-lt"/>
                          <a:ea typeface="+mn-ea"/>
                          <a:cs typeface="+mn-cs"/>
                        </a:rPr>
                        <a:t>31.05.2029.</a:t>
                      </a:r>
                    </a:p>
                  </a:txBody>
                  <a:tcPr anchor="ctr"/>
                </a:tc>
                <a:tc>
                  <a:txBody>
                    <a:bodyPr/>
                    <a:lstStyle/>
                    <a:p>
                      <a:pPr marL="0" algn="ctr" defTabSz="914400" rtl="0" eaLnBrk="1" latinLnBrk="0" hangingPunct="1"/>
                      <a:r>
                        <a:rPr lang="lv-LV" sz="3200" kern="1200" noProof="0" dirty="0">
                          <a:solidFill>
                            <a:schemeClr val="tx1"/>
                          </a:solidFill>
                          <a:effectLst/>
                          <a:latin typeface="+mn-lt"/>
                          <a:ea typeface="+mn-ea"/>
                          <a:cs typeface="+mn-cs"/>
                        </a:rPr>
                        <a:t>551</a:t>
                      </a:r>
                    </a:p>
                    <a:p>
                      <a:pPr marL="0" algn="ctr" defTabSz="914400" rtl="0" eaLnBrk="1" latinLnBrk="0" hangingPunct="1"/>
                      <a:endParaRPr lang="lv-LV" sz="3200" kern="1200" noProof="0" dirty="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kern="1200" noProof="0" dirty="0">
                          <a:solidFill>
                            <a:schemeClr val="tx1"/>
                          </a:solidFill>
                          <a:effectLst/>
                          <a:latin typeface="+mn-lt"/>
                          <a:ea typeface="+mn-ea"/>
                          <a:cs typeface="+mn-cs"/>
                        </a:rPr>
                        <a:t>600 000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sz="3200" kern="1200" noProof="0" dirty="0">
                        <a:solidFill>
                          <a:schemeClr val="tx1"/>
                        </a:solidFill>
                        <a:effectLst/>
                        <a:latin typeface="+mn-lt"/>
                        <a:ea typeface="+mn-ea"/>
                        <a:cs typeface="+mn-cs"/>
                      </a:endParaRPr>
                    </a:p>
                  </a:txBody>
                  <a:tcPr anchor="ctr"/>
                </a:tc>
                <a:extLst>
                  <a:ext uri="{0D108BD9-81ED-4DB2-BD59-A6C34878D82A}">
                    <a16:rowId xmlns:a16="http://schemas.microsoft.com/office/drawing/2014/main" val="639827908"/>
                  </a:ext>
                </a:extLst>
              </a:tr>
            </a:tbl>
          </a:graphicData>
        </a:graphic>
      </p:graphicFrame>
    </p:spTree>
    <p:extLst>
      <p:ext uri="{BB962C8B-B14F-4D97-AF65-F5344CB8AC3E}">
        <p14:creationId xmlns:p14="http://schemas.microsoft.com/office/powerpoint/2010/main" val="8611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3913C-0F7E-0391-CE65-A55A4F1FF52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9BF2DE-7279-824A-BCB8-E73743C91DA1}"/>
              </a:ext>
            </a:extLst>
          </p:cNvPr>
          <p:cNvSpPr>
            <a:spLocks noGrp="1"/>
          </p:cNvSpPr>
          <p:nvPr>
            <p:ph type="title"/>
          </p:nvPr>
        </p:nvSpPr>
        <p:spPr>
          <a:xfrm>
            <a:off x="1162540" y="1411189"/>
            <a:ext cx="22062104" cy="1976664"/>
          </a:xfrm>
        </p:spPr>
        <p:txBody>
          <a:bodyPr>
            <a:normAutofit/>
          </a:bodyPr>
          <a:lstStyle/>
          <a:p>
            <a:r>
              <a:rPr lang="lv-LV" sz="8000" noProof="0" dirty="0"/>
              <a:t>Starpresoru sadarbība </a:t>
            </a:r>
          </a:p>
        </p:txBody>
      </p:sp>
      <p:graphicFrame>
        <p:nvGraphicFramePr>
          <p:cNvPr id="2" name="Content Placeholder 1">
            <a:extLst>
              <a:ext uri="{FF2B5EF4-FFF2-40B4-BE49-F238E27FC236}">
                <a16:creationId xmlns:a16="http://schemas.microsoft.com/office/drawing/2014/main" id="{AF63E020-483E-66DB-5337-4B13C11A3576}"/>
              </a:ext>
            </a:extLst>
          </p:cNvPr>
          <p:cNvGraphicFramePr>
            <a:graphicFrameLocks noGrp="1"/>
          </p:cNvGraphicFramePr>
          <p:nvPr>
            <p:ph sz="half" idx="2"/>
            <p:extLst>
              <p:ext uri="{D42A27DB-BD31-4B8C-83A1-F6EECF244321}">
                <p14:modId xmlns:p14="http://schemas.microsoft.com/office/powerpoint/2010/main" val="2729431278"/>
              </p:ext>
            </p:extLst>
          </p:nvPr>
        </p:nvGraphicFramePr>
        <p:xfrm>
          <a:off x="865187" y="4108027"/>
          <a:ext cx="22656799" cy="8826886"/>
        </p:xfrm>
        <a:graphic>
          <a:graphicData uri="http://schemas.openxmlformats.org/drawingml/2006/table">
            <a:tbl>
              <a:tblPr/>
              <a:tblGrid>
                <a:gridCol w="3696050">
                  <a:extLst>
                    <a:ext uri="{9D8B030D-6E8A-4147-A177-3AD203B41FA5}">
                      <a16:colId xmlns:a16="http://schemas.microsoft.com/office/drawing/2014/main" val="1518768686"/>
                    </a:ext>
                  </a:extLst>
                </a:gridCol>
                <a:gridCol w="7632349">
                  <a:extLst>
                    <a:ext uri="{9D8B030D-6E8A-4147-A177-3AD203B41FA5}">
                      <a16:colId xmlns:a16="http://schemas.microsoft.com/office/drawing/2014/main" val="4046304886"/>
                    </a:ext>
                  </a:extLst>
                </a:gridCol>
                <a:gridCol w="5664200">
                  <a:extLst>
                    <a:ext uri="{9D8B030D-6E8A-4147-A177-3AD203B41FA5}">
                      <a16:colId xmlns:a16="http://schemas.microsoft.com/office/drawing/2014/main" val="1008412850"/>
                    </a:ext>
                  </a:extLst>
                </a:gridCol>
                <a:gridCol w="5664200">
                  <a:extLst>
                    <a:ext uri="{9D8B030D-6E8A-4147-A177-3AD203B41FA5}">
                      <a16:colId xmlns:a16="http://schemas.microsoft.com/office/drawing/2014/main" val="1850877297"/>
                    </a:ext>
                  </a:extLst>
                </a:gridCol>
              </a:tblGrid>
              <a:tr h="1119254">
                <a:tc>
                  <a:txBody>
                    <a:bodyPr/>
                    <a:lstStyle/>
                    <a:p>
                      <a:pPr algn="ctr" rtl="0"/>
                      <a:r>
                        <a:rPr lang="lv-LV" sz="2400" b="1" kern="1200" noProof="0" dirty="0">
                          <a:solidFill>
                            <a:schemeClr val="tx1"/>
                          </a:solidFill>
                          <a:effectLst/>
                          <a:latin typeface="+mn-lt"/>
                          <a:ea typeface="+mn-ea"/>
                          <a:cs typeface="+mn-cs"/>
                        </a:rPr>
                        <a:t>Darbība</a:t>
                      </a: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lv-LV" sz="2400" b="1" kern="1200" noProof="0" dirty="0" err="1">
                          <a:solidFill>
                            <a:schemeClr val="tx1"/>
                          </a:solidFill>
                          <a:effectLst/>
                          <a:latin typeface="+mn-lt"/>
                          <a:ea typeface="+mn-ea"/>
                          <a:cs typeface="+mn-cs"/>
                        </a:rPr>
                        <a:t>Apakšdarbība</a:t>
                      </a:r>
                      <a:endParaRPr lang="lv-LV" sz="2400" b="1" kern="1200" noProof="0" dirty="0">
                        <a:solidFill>
                          <a:schemeClr val="tx1"/>
                        </a:solidFill>
                        <a:effectLst/>
                        <a:latin typeface="+mn-lt"/>
                        <a:ea typeface="+mn-ea"/>
                        <a:cs typeface="+mn-cs"/>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lv-LV" sz="2400" b="1" kern="1200" noProof="0" dirty="0">
                          <a:solidFill>
                            <a:schemeClr val="tx1"/>
                          </a:solidFill>
                          <a:effectLst/>
                          <a:latin typeface="+mn-lt"/>
                          <a:ea typeface="+mn-ea"/>
                          <a:cs typeface="+mn-cs"/>
                        </a:rPr>
                        <a:t>Īstenošanas laiks</a:t>
                      </a: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r>
                        <a:rPr lang="lv-LV" sz="2400" b="1" kern="1200" noProof="0" dirty="0">
                          <a:solidFill>
                            <a:schemeClr val="tx1"/>
                          </a:solidFill>
                          <a:effectLst/>
                          <a:latin typeface="+mn-lt"/>
                          <a:ea typeface="+mn-ea"/>
                          <a:cs typeface="+mn-cs"/>
                        </a:rPr>
                        <a:t>Rezultāts</a:t>
                      </a: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5818851"/>
                  </a:ext>
                </a:extLst>
              </a:tr>
              <a:tr h="2012600">
                <a:tc rowSpan="6">
                  <a:txBody>
                    <a:bodyPr/>
                    <a:lstStyle/>
                    <a:p>
                      <a:pPr algn="ctr" rtl="0"/>
                      <a:r>
                        <a:rPr lang="lv-LV" sz="2400" b="1" kern="1200" noProof="0" dirty="0">
                          <a:solidFill>
                            <a:schemeClr val="tx1"/>
                          </a:solidFill>
                          <a:effectLst/>
                          <a:latin typeface="+mn-lt"/>
                          <a:ea typeface="+mn-ea"/>
                          <a:cs typeface="+mn-cs"/>
                        </a:rPr>
                        <a:t>Atbalsts</a:t>
                      </a:r>
                    </a:p>
                    <a:p>
                      <a:pPr algn="ctr" rtl="0"/>
                      <a:r>
                        <a:rPr lang="lv-LV" sz="2400" b="1" kern="1200" noProof="0" dirty="0">
                          <a:solidFill>
                            <a:schemeClr val="tx1"/>
                          </a:solidFill>
                          <a:effectLst/>
                          <a:latin typeface="+mn-lt"/>
                          <a:ea typeface="+mn-ea"/>
                          <a:cs typeface="+mn-cs"/>
                        </a:rPr>
                        <a:t>starpresoru</a:t>
                      </a:r>
                    </a:p>
                    <a:p>
                      <a:pPr algn="ctr" rtl="0"/>
                      <a:r>
                        <a:rPr lang="lv-LV" sz="2400" b="1" kern="1200" noProof="0" dirty="0">
                          <a:solidFill>
                            <a:schemeClr val="tx1"/>
                          </a:solidFill>
                          <a:effectLst/>
                          <a:latin typeface="+mn-lt"/>
                          <a:ea typeface="+mn-ea"/>
                          <a:cs typeface="+mn-cs"/>
                        </a:rPr>
                        <a:t>sadarbības</a:t>
                      </a:r>
                    </a:p>
                    <a:p>
                      <a:pPr algn="ctr" rtl="0"/>
                      <a:r>
                        <a:rPr lang="lv-LV" sz="2400" b="1" kern="1200" noProof="0" dirty="0">
                          <a:solidFill>
                            <a:schemeClr val="tx1"/>
                          </a:solidFill>
                          <a:effectLst/>
                          <a:latin typeface="+mn-lt"/>
                          <a:ea typeface="+mn-ea"/>
                          <a:cs typeface="+mn-cs"/>
                        </a:rPr>
                        <a:t>stiprināšanai</a:t>
                      </a: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rtl="0"/>
                      <a:r>
                        <a:rPr lang="lv-LV" sz="2400" b="0" i="0" noProof="0" dirty="0">
                          <a:solidFill>
                            <a:srgbClr val="000000"/>
                          </a:solidFill>
                          <a:effectLst/>
                        </a:rPr>
                        <a:t>Rekomendāciju izstrāde starpresoru sadarbības stiprināšanai nacionālā līmenī sociālās atstumtības un priekšlaicīgas mācību pārtraukšanas riska mazināšanai izglītojamiem</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a:r>
                        <a:rPr lang="lv-LV" sz="2400" b="0" i="0" noProof="0" dirty="0">
                          <a:solidFill>
                            <a:srgbClr val="000000"/>
                          </a:solidFill>
                          <a:effectLst/>
                        </a:rPr>
                        <a:t>līdz 31.12.2025.</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a:r>
                        <a:rPr lang="lv-LV" sz="2400" b="0" i="0" noProof="0" dirty="0">
                          <a:solidFill>
                            <a:srgbClr val="000000"/>
                          </a:solidFill>
                          <a:effectLst/>
                        </a:rPr>
                        <a:t>1 rekomendācija </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9018429"/>
                  </a:ext>
                </a:extLst>
              </a:tr>
              <a:tr h="2012600">
                <a:tc vMerge="1">
                  <a:txBody>
                    <a:bodyPr/>
                    <a:lstStyle/>
                    <a:p>
                      <a:endParaRPr lang="lv-LV"/>
                    </a:p>
                  </a:txBody>
                  <a:tcPr/>
                </a:tc>
                <a:tc>
                  <a:txBody>
                    <a:bodyPr/>
                    <a:lstStyle/>
                    <a:p>
                      <a:pPr algn="l" rtl="0"/>
                      <a:r>
                        <a:rPr lang="lv-LV" sz="2400" b="0" i="0" noProof="0" dirty="0">
                          <a:solidFill>
                            <a:srgbClr val="000000"/>
                          </a:solidFill>
                          <a:effectLst/>
                        </a:rPr>
                        <a:t>Sadarbības īstenošanas un informācijas apmaiņas procedūru aprakstu pilnveide pašvaldības un izglītības iestādes līmenī dažādām situācijām, tai skaitā vardarbības gadījumu risināšanai:</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endParaRPr lang="lv-LV" sz="2400" noProof="0" dirty="0"/>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endParaRPr lang="lv-LV" sz="2400" noProof="0" dirty="0"/>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0749444"/>
                  </a:ext>
                </a:extLst>
              </a:tr>
              <a:tr h="1218424">
                <a:tc vMerge="1">
                  <a:txBody>
                    <a:bodyPr/>
                    <a:lstStyle/>
                    <a:p>
                      <a:endParaRPr lang="lv-LV"/>
                    </a:p>
                  </a:txBody>
                  <a:tcPr/>
                </a:tc>
                <a:tc>
                  <a:txBody>
                    <a:bodyPr/>
                    <a:lstStyle/>
                    <a:p>
                      <a:pPr algn="l" rtl="0"/>
                      <a:r>
                        <a:rPr lang="lv-LV" sz="2400" b="0" i="0" noProof="0" dirty="0">
                          <a:solidFill>
                            <a:srgbClr val="000000"/>
                          </a:solidFill>
                          <a:effectLst/>
                        </a:rPr>
                        <a:t>Mācības pēc procedūras izstrādes par to ieviešanu skolām</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a:r>
                        <a:rPr lang="lv-LV" sz="2400" b="0" i="0" noProof="0" dirty="0">
                          <a:solidFill>
                            <a:srgbClr val="000000"/>
                          </a:solidFill>
                          <a:effectLst/>
                        </a:rPr>
                        <a:t>01.09.2025. – 01.04.2026.</a:t>
                      </a:r>
                      <a:endParaRPr lang="lv-LV" sz="2400" b="0" i="0" noProof="0" dirty="0">
                        <a:solidFill>
                          <a:schemeClr val="tx1"/>
                        </a:solidFill>
                        <a:effectLst/>
                      </a:endParaRPr>
                    </a:p>
                    <a:p>
                      <a:pPr algn="ctr" rtl="0"/>
                      <a:r>
                        <a:rPr lang="lv-LV" sz="2400" b="0" i="0" noProof="0" dirty="0">
                          <a:solidFill>
                            <a:srgbClr val="000000"/>
                          </a:solidFill>
                          <a:effectLst/>
                        </a:rPr>
                        <a:t>01.09.2027. –</a:t>
                      </a:r>
                      <a:r>
                        <a:rPr lang="lv-LV" sz="2400" b="0" i="0" noProof="0" dirty="0">
                          <a:solidFill>
                            <a:schemeClr val="tx1"/>
                          </a:solidFill>
                          <a:effectLst/>
                        </a:rPr>
                        <a:t> </a:t>
                      </a:r>
                      <a:r>
                        <a:rPr lang="lv-LV" sz="2400" b="0" i="0" noProof="0" dirty="0">
                          <a:solidFill>
                            <a:srgbClr val="000000"/>
                          </a:solidFill>
                          <a:effectLst/>
                        </a:rPr>
                        <a:t>31.05.2028.</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a:r>
                        <a:rPr lang="lv-LV" sz="2400" b="0" i="0" noProof="0" dirty="0">
                          <a:solidFill>
                            <a:srgbClr val="000000"/>
                          </a:solidFill>
                          <a:effectLst/>
                        </a:rPr>
                        <a:t>55 darbnīcas</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6499913"/>
                  </a:ext>
                </a:extLst>
              </a:tr>
              <a:tr h="821336">
                <a:tc vMerge="1">
                  <a:txBody>
                    <a:bodyPr/>
                    <a:lstStyle/>
                    <a:p>
                      <a:endParaRPr lang="lv-LV"/>
                    </a:p>
                  </a:txBody>
                  <a:tcPr/>
                </a:tc>
                <a:tc>
                  <a:txBody>
                    <a:bodyPr/>
                    <a:lstStyle/>
                    <a:p>
                      <a:pPr algn="l" rtl="0"/>
                      <a:r>
                        <a:rPr lang="lv-LV" sz="2400" b="0" i="0" noProof="0" dirty="0">
                          <a:solidFill>
                            <a:srgbClr val="000000"/>
                          </a:solidFill>
                          <a:effectLst/>
                        </a:rPr>
                        <a:t>Mācības pēc procedūras izstrādes par to ieviešanu pašvaldībām</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a:r>
                        <a:rPr lang="lv-LV" sz="2400" b="0" i="0" noProof="0" dirty="0">
                          <a:solidFill>
                            <a:srgbClr val="000000"/>
                          </a:solidFill>
                          <a:effectLst/>
                        </a:rPr>
                        <a:t>01.02.2026. – 31.12.2028.</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a:r>
                        <a:rPr lang="lv-LV" sz="2400" b="0" i="0" noProof="0" dirty="0">
                          <a:solidFill>
                            <a:srgbClr val="000000"/>
                          </a:solidFill>
                          <a:effectLst/>
                        </a:rPr>
                        <a:t>42 darbnīcas</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8998481"/>
                  </a:ext>
                </a:extLst>
              </a:tr>
              <a:tr h="821336">
                <a:tc vMerge="1">
                  <a:txBody>
                    <a:bodyPr/>
                    <a:lstStyle/>
                    <a:p>
                      <a:endParaRPr lang="lv-LV"/>
                    </a:p>
                  </a:txBody>
                  <a:tcPr/>
                </a:tc>
                <a:tc>
                  <a:txBody>
                    <a:bodyPr/>
                    <a:lstStyle/>
                    <a:p>
                      <a:pPr algn="l" rtl="0"/>
                      <a:r>
                        <a:rPr lang="lv-LV" sz="2400" b="0" i="0" noProof="0" dirty="0">
                          <a:solidFill>
                            <a:srgbClr val="000000"/>
                          </a:solidFill>
                          <a:effectLst/>
                        </a:rPr>
                        <a:t>Konsultācija katras pašvaldības komandai pēc mācībām</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a:r>
                        <a:rPr lang="lv-LV" sz="2400" b="0" i="0" noProof="0" dirty="0">
                          <a:solidFill>
                            <a:srgbClr val="000000"/>
                          </a:solidFill>
                          <a:effectLst/>
                        </a:rPr>
                        <a:t>01.04.2026. – 31.03.2028.</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a:r>
                        <a:rPr lang="lv-LV" sz="2400" b="0" i="0" noProof="0" dirty="0">
                          <a:solidFill>
                            <a:srgbClr val="000000"/>
                          </a:solidFill>
                          <a:effectLst/>
                        </a:rPr>
                        <a:t>126 konsultācijas</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7519324"/>
                  </a:ext>
                </a:extLst>
              </a:tr>
              <a:tr h="821336">
                <a:tc vMerge="1">
                  <a:txBody>
                    <a:bodyPr/>
                    <a:lstStyle/>
                    <a:p>
                      <a:endParaRPr lang="lv-LV"/>
                    </a:p>
                  </a:txBody>
                  <a:tcPr/>
                </a:tc>
                <a:tc>
                  <a:txBody>
                    <a:bodyPr/>
                    <a:lstStyle/>
                    <a:p>
                      <a:pPr algn="l" rtl="0"/>
                      <a:r>
                        <a:rPr lang="lv-LV" sz="2400" b="0" i="0" noProof="0" dirty="0">
                          <a:solidFill>
                            <a:srgbClr val="000000"/>
                          </a:solidFill>
                          <a:effectLst/>
                        </a:rPr>
                        <a:t>Pieredzes apmaiņas pasākumu un darbnīcu organizēšana</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a:r>
                        <a:rPr lang="lv-LV" sz="2400" b="0" i="0" noProof="0" dirty="0">
                          <a:solidFill>
                            <a:srgbClr val="000000"/>
                          </a:solidFill>
                          <a:effectLst/>
                        </a:rPr>
                        <a:t>01.07.2026. – 30.06.2028. </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a:r>
                        <a:rPr lang="lv-LV" sz="2400" b="0" i="0" noProof="0" dirty="0">
                          <a:solidFill>
                            <a:srgbClr val="000000"/>
                          </a:solidFill>
                          <a:effectLst/>
                        </a:rPr>
                        <a:t>16 darbnīcas</a:t>
                      </a:r>
                      <a:endParaRPr lang="lv-LV" sz="2400" noProof="0" dirty="0">
                        <a:effectLst/>
                      </a:endParaRPr>
                    </a:p>
                  </a:txBody>
                  <a:tcPr marL="25018" marR="25018" marT="12509" marB="1250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2530607"/>
                  </a:ext>
                </a:extLst>
              </a:tr>
            </a:tbl>
          </a:graphicData>
        </a:graphic>
      </p:graphicFrame>
      <p:sp>
        <p:nvSpPr>
          <p:cNvPr id="3" name="Rectangle 1">
            <a:extLst>
              <a:ext uri="{FF2B5EF4-FFF2-40B4-BE49-F238E27FC236}">
                <a16:creationId xmlns:a16="http://schemas.microsoft.com/office/drawing/2014/main" id="{41BB2080-D103-74C3-BD6A-6B2DACE3DA6C}"/>
              </a:ext>
            </a:extLst>
          </p:cNvPr>
          <p:cNvSpPr>
            <a:spLocks noChangeArrowheads="1"/>
          </p:cNvSpPr>
          <p:nvPr/>
        </p:nvSpPr>
        <p:spPr bwMode="auto">
          <a:xfrm>
            <a:off x="-32371663" y="0"/>
            <a:ext cx="8601551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v-LV" noProof="0" dirty="0"/>
          </a:p>
        </p:txBody>
      </p:sp>
      <p:sp>
        <p:nvSpPr>
          <p:cNvPr id="6" name="Down Arrow 5">
            <a:extLst>
              <a:ext uri="{FF2B5EF4-FFF2-40B4-BE49-F238E27FC236}">
                <a16:creationId xmlns:a16="http://schemas.microsoft.com/office/drawing/2014/main" id="{A7153A24-075A-86BC-74BA-7D9F7D0CC729}"/>
              </a:ext>
            </a:extLst>
          </p:cNvPr>
          <p:cNvSpPr/>
          <p:nvPr/>
        </p:nvSpPr>
        <p:spPr>
          <a:xfrm>
            <a:off x="11704838" y="10249853"/>
            <a:ext cx="194085" cy="4395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noProof="0" dirty="0"/>
          </a:p>
        </p:txBody>
      </p:sp>
      <p:sp>
        <p:nvSpPr>
          <p:cNvPr id="4" name="Down Arrow 3">
            <a:extLst>
              <a:ext uri="{FF2B5EF4-FFF2-40B4-BE49-F238E27FC236}">
                <a16:creationId xmlns:a16="http://schemas.microsoft.com/office/drawing/2014/main" id="{519A7FB3-AB87-34D6-0F8B-4DA69C1AEA53}"/>
              </a:ext>
            </a:extLst>
          </p:cNvPr>
          <p:cNvSpPr/>
          <p:nvPr/>
        </p:nvSpPr>
        <p:spPr>
          <a:xfrm>
            <a:off x="11704838" y="11049482"/>
            <a:ext cx="194085" cy="4395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noProof="0" dirty="0"/>
          </a:p>
        </p:txBody>
      </p:sp>
      <p:sp>
        <p:nvSpPr>
          <p:cNvPr id="9" name="Down Arrow 8">
            <a:extLst>
              <a:ext uri="{FF2B5EF4-FFF2-40B4-BE49-F238E27FC236}">
                <a16:creationId xmlns:a16="http://schemas.microsoft.com/office/drawing/2014/main" id="{D2200B4C-D258-4E2E-E517-51F4C2EE1B46}"/>
              </a:ext>
            </a:extLst>
          </p:cNvPr>
          <p:cNvSpPr/>
          <p:nvPr/>
        </p:nvSpPr>
        <p:spPr>
          <a:xfrm>
            <a:off x="11704838" y="11865269"/>
            <a:ext cx="194085" cy="4395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noProof="0" dirty="0"/>
          </a:p>
        </p:txBody>
      </p:sp>
      <p:sp>
        <p:nvSpPr>
          <p:cNvPr id="10" name="Down Arrow 9">
            <a:extLst>
              <a:ext uri="{FF2B5EF4-FFF2-40B4-BE49-F238E27FC236}">
                <a16:creationId xmlns:a16="http://schemas.microsoft.com/office/drawing/2014/main" id="{3F07DCDC-2510-3EA8-F918-79D50E1DCD6E}"/>
              </a:ext>
            </a:extLst>
          </p:cNvPr>
          <p:cNvSpPr/>
          <p:nvPr/>
        </p:nvSpPr>
        <p:spPr>
          <a:xfrm>
            <a:off x="11704837" y="9085357"/>
            <a:ext cx="194085" cy="4395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noProof="0" dirty="0"/>
          </a:p>
        </p:txBody>
      </p:sp>
    </p:spTree>
    <p:extLst>
      <p:ext uri="{BB962C8B-B14F-4D97-AF65-F5344CB8AC3E}">
        <p14:creationId xmlns:p14="http://schemas.microsoft.com/office/powerpoint/2010/main" val="70357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F7191-487C-477B-FE50-B3702612D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15C6F-1A7D-72B3-0AA2-55124E3BB8BF}"/>
              </a:ext>
            </a:extLst>
          </p:cNvPr>
          <p:cNvSpPr>
            <a:spLocks noGrp="1"/>
          </p:cNvSpPr>
          <p:nvPr>
            <p:ph type="title"/>
          </p:nvPr>
        </p:nvSpPr>
        <p:spPr>
          <a:xfrm>
            <a:off x="1162535" y="1404312"/>
            <a:ext cx="22062104" cy="2027600"/>
          </a:xfrm>
        </p:spPr>
        <p:txBody>
          <a:bodyPr>
            <a:normAutofit/>
          </a:bodyPr>
          <a:lstStyle/>
          <a:p>
            <a:r>
              <a:rPr lang="lv-LV" sz="8000" noProof="0" dirty="0"/>
              <a:t>Sadarbības partnera iesaiste </a:t>
            </a:r>
          </a:p>
        </p:txBody>
      </p:sp>
      <p:sp>
        <p:nvSpPr>
          <p:cNvPr id="7" name="TextBox 6">
            <a:extLst>
              <a:ext uri="{FF2B5EF4-FFF2-40B4-BE49-F238E27FC236}">
                <a16:creationId xmlns:a16="http://schemas.microsoft.com/office/drawing/2014/main" id="{CBEFC8E1-DBC5-EBA4-A6FB-774B2746F326}"/>
              </a:ext>
            </a:extLst>
          </p:cNvPr>
          <p:cNvSpPr txBox="1"/>
          <p:nvPr/>
        </p:nvSpPr>
        <p:spPr>
          <a:xfrm>
            <a:off x="908221" y="4067077"/>
            <a:ext cx="22520189" cy="8956298"/>
          </a:xfrm>
          <a:prstGeom prst="rect">
            <a:avLst/>
          </a:prstGeom>
          <a:noFill/>
        </p:spPr>
        <p:txBody>
          <a:bodyPr wrap="square">
            <a:spAutoFit/>
          </a:bodyPr>
          <a:lstStyle/>
          <a:p>
            <a:r>
              <a:rPr lang="lv-LV" sz="3600" noProof="0" dirty="0">
                <a:solidFill>
                  <a:srgbClr val="46287C"/>
                </a:solidFill>
                <a:effectLst/>
                <a:latin typeface="Arial" panose="020B0604020202020204" pitchFamily="34" charset="0"/>
              </a:rPr>
              <a:t>Sadarbības partneris (</a:t>
            </a:r>
            <a:r>
              <a:rPr lang="lv-LV" sz="3600" b="1" noProof="0" dirty="0">
                <a:solidFill>
                  <a:srgbClr val="46287C"/>
                </a:solidFill>
                <a:effectLst/>
                <a:latin typeface="Arial" panose="020B0604020202020204" pitchFamily="34" charset="0"/>
              </a:rPr>
              <a:t>pašvaldība)</a:t>
            </a:r>
            <a:r>
              <a:rPr lang="lv-LV" sz="3600" noProof="0" dirty="0">
                <a:solidFill>
                  <a:srgbClr val="46287C"/>
                </a:solidFill>
                <a:effectLst/>
                <a:latin typeface="Arial" panose="020B0604020202020204" pitchFamily="34" charset="0"/>
              </a:rPr>
              <a:t> ir izstrādājis un publicējis priekšlaicīgas mācību pārtraukšanas </a:t>
            </a:r>
            <a:r>
              <a:rPr lang="lv-LV" sz="3600" noProof="0" dirty="0" err="1">
                <a:solidFill>
                  <a:srgbClr val="46287C"/>
                </a:solidFill>
                <a:effectLst/>
                <a:latin typeface="Arial" panose="020B0604020202020204" pitchFamily="34" charset="0"/>
              </a:rPr>
              <a:t>prevencijas</a:t>
            </a:r>
            <a:endParaRPr lang="lv-LV" sz="3600" noProof="0" dirty="0">
              <a:solidFill>
                <a:srgbClr val="46287C"/>
              </a:solidFill>
              <a:effectLst/>
              <a:latin typeface="Arial" panose="020B0604020202020204" pitchFamily="34" charset="0"/>
            </a:endParaRPr>
          </a:p>
          <a:p>
            <a:r>
              <a:rPr lang="lv-LV" sz="3600" noProof="0" dirty="0">
                <a:solidFill>
                  <a:srgbClr val="46287C"/>
                </a:solidFill>
                <a:effectLst/>
                <a:latin typeface="Arial" panose="020B0604020202020204" pitchFamily="34" charset="0"/>
              </a:rPr>
              <a:t>sistēmas un ieviešanas plānu un/vai sadarbības partneris (</a:t>
            </a:r>
            <a:r>
              <a:rPr lang="lv-LV" sz="3600" b="1" noProof="0" dirty="0">
                <a:solidFill>
                  <a:srgbClr val="46287C"/>
                </a:solidFill>
                <a:effectLst/>
                <a:latin typeface="Arial" panose="020B0604020202020204" pitchFamily="34" charset="0"/>
              </a:rPr>
              <a:t>izglītības iestāde</a:t>
            </a:r>
            <a:r>
              <a:rPr lang="lv-LV" sz="3600" noProof="0" dirty="0">
                <a:solidFill>
                  <a:srgbClr val="46287C"/>
                </a:solidFill>
                <a:effectLst/>
                <a:latin typeface="Arial" panose="020B0604020202020204" pitchFamily="34" charset="0"/>
              </a:rPr>
              <a:t>) ir apzinājis un raksturojis</a:t>
            </a:r>
          </a:p>
          <a:p>
            <a:r>
              <a:rPr lang="lv-LV" sz="3600" noProof="0" dirty="0">
                <a:solidFill>
                  <a:srgbClr val="46287C"/>
                </a:solidFill>
                <a:effectLst/>
                <a:latin typeface="Arial" panose="020B0604020202020204" pitchFamily="34" charset="0"/>
              </a:rPr>
              <a:t>esošo situāciju attiecībā uz priekšlaicīgu mācību pārtraukšanu izglītības iestādē:</a:t>
            </a:r>
          </a:p>
          <a:p>
            <a:endParaRPr lang="lv-LV" sz="3600" noProof="0" dirty="0">
              <a:solidFill>
                <a:srgbClr val="46287C"/>
              </a:solidFill>
              <a:effectLst/>
              <a:latin typeface="Arial" panose="020B0604020202020204" pitchFamily="34" charset="0"/>
            </a:endParaRPr>
          </a:p>
          <a:p>
            <a:r>
              <a:rPr lang="lv-LV" sz="3600" noProof="0" dirty="0">
                <a:solidFill>
                  <a:srgbClr val="46287C"/>
                </a:solidFill>
                <a:effectLst/>
                <a:latin typeface="Arial" panose="020B0604020202020204" pitchFamily="34" charset="0"/>
              </a:rPr>
              <a:t>	• izglītojamo skaits, kuri par vispārējās pamatizglītības programmas apguvi ir saņēmuši tikai liecību</a:t>
            </a:r>
          </a:p>
          <a:p>
            <a:r>
              <a:rPr lang="lv-LV" sz="3600" noProof="0" dirty="0">
                <a:solidFill>
                  <a:srgbClr val="46287C"/>
                </a:solidFill>
                <a:effectLst/>
                <a:latin typeface="Arial" panose="020B0604020202020204" pitchFamily="34" charset="0"/>
              </a:rPr>
              <a:t>un atkārtoti mācās 9. klasē vai ir uzņemti profesionālās izglītības iestādē;</a:t>
            </a:r>
          </a:p>
          <a:p>
            <a:r>
              <a:rPr lang="lv-LV" sz="3600" noProof="0" dirty="0">
                <a:solidFill>
                  <a:srgbClr val="46287C"/>
                </a:solidFill>
                <a:effectLst/>
                <a:latin typeface="Arial" panose="020B0604020202020204" pitchFamily="34" charset="0"/>
              </a:rPr>
              <a:t>	• mazākumtautību izglītojamo skaits;</a:t>
            </a:r>
          </a:p>
          <a:p>
            <a:r>
              <a:rPr lang="lv-LV" sz="3600" noProof="0" dirty="0">
                <a:solidFill>
                  <a:srgbClr val="46287C"/>
                </a:solidFill>
                <a:effectLst/>
                <a:latin typeface="Arial" panose="020B0604020202020204" pitchFamily="34" charset="0"/>
              </a:rPr>
              <a:t>	• imigrantu un reemigrantu izglītojamo skaits;</a:t>
            </a:r>
          </a:p>
          <a:p>
            <a:r>
              <a:rPr lang="lv-LV" sz="3600" noProof="0" dirty="0">
                <a:solidFill>
                  <a:srgbClr val="46287C"/>
                </a:solidFill>
                <a:effectLst/>
                <a:latin typeface="Arial" panose="020B0604020202020204" pitchFamily="34" charset="0"/>
              </a:rPr>
              <a:t>	• izglītojamo skaits 1.– 3. klasē ar zemu lasītprasmi;</a:t>
            </a:r>
          </a:p>
          <a:p>
            <a:r>
              <a:rPr lang="lv-LV" sz="3600" noProof="0" dirty="0">
                <a:solidFill>
                  <a:srgbClr val="46287C"/>
                </a:solidFill>
                <a:effectLst/>
                <a:latin typeface="Arial" panose="020B0604020202020204" pitchFamily="34" charset="0"/>
              </a:rPr>
              <a:t>	• sociālās atstumtības riskam pakļauto izglītojamo skaits;</a:t>
            </a:r>
          </a:p>
          <a:p>
            <a:r>
              <a:rPr lang="lv-LV" sz="3600" noProof="0" dirty="0">
                <a:solidFill>
                  <a:srgbClr val="46287C"/>
                </a:solidFill>
                <a:effectLst/>
                <a:latin typeface="Arial" panose="020B0604020202020204" pitchFamily="34" charset="0"/>
              </a:rPr>
              <a:t>	• PMP riskam pakļauto izglītojamo skaits iestādē (mācību darba riski; sociālās vides un veselības</a:t>
            </a:r>
          </a:p>
          <a:p>
            <a:r>
              <a:rPr lang="lv-LV" sz="3600" noProof="0" dirty="0">
                <a:solidFill>
                  <a:srgbClr val="46287C"/>
                </a:solidFill>
                <a:effectLst/>
                <a:latin typeface="Arial" panose="020B0604020202020204" pitchFamily="34" charset="0"/>
              </a:rPr>
              <a:t>riski, ar ģimeni saistītie riski, ekonomiskie riski).</a:t>
            </a:r>
          </a:p>
          <a:p>
            <a:endParaRPr lang="lv-LV" sz="3600" noProof="0" dirty="0">
              <a:solidFill>
                <a:srgbClr val="46287C"/>
              </a:solidFill>
              <a:effectLst/>
              <a:latin typeface="Arial" panose="020B0604020202020204" pitchFamily="34" charset="0"/>
            </a:endParaRPr>
          </a:p>
          <a:p>
            <a:r>
              <a:rPr lang="lv-LV" sz="3600" noProof="0" dirty="0">
                <a:solidFill>
                  <a:srgbClr val="46287C"/>
                </a:solidFill>
                <a:effectLst/>
                <a:latin typeface="Arial" panose="020B0604020202020204" pitchFamily="34" charset="0"/>
              </a:rPr>
              <a:t>Sadarbības partnerim sadarbības līguma slēgšanas brīdī saskaņā ar Valsts ieņēmumu dienesta</a:t>
            </a:r>
          </a:p>
          <a:p>
            <a:r>
              <a:rPr lang="lv-LV" sz="3600" noProof="0" dirty="0">
                <a:solidFill>
                  <a:srgbClr val="46287C"/>
                </a:solidFill>
                <a:effectLst/>
                <a:latin typeface="Arial" panose="020B0604020202020204" pitchFamily="34" charset="0"/>
              </a:rPr>
              <a:t>administrēto nodokļu (nodevu) parādnieku datubāzē pieejamo informāciju </a:t>
            </a:r>
            <a:r>
              <a:rPr lang="lv-LV" sz="3600" b="1" noProof="0" dirty="0">
                <a:solidFill>
                  <a:srgbClr val="46287C"/>
                </a:solidFill>
                <a:effectLst/>
                <a:latin typeface="Arial" panose="020B0604020202020204" pitchFamily="34" charset="0"/>
              </a:rPr>
              <a:t>nav nodokļu parādu</a:t>
            </a:r>
            <a:r>
              <a:rPr lang="lv-LV" sz="3600" noProof="0" dirty="0">
                <a:solidFill>
                  <a:srgbClr val="46287C"/>
                </a:solidFill>
                <a:effectLst/>
                <a:latin typeface="Arial" panose="020B0604020202020204" pitchFamily="34" charset="0"/>
              </a:rPr>
              <a:t>, kas</a:t>
            </a:r>
          </a:p>
          <a:p>
            <a:r>
              <a:rPr lang="lv-LV" sz="3600" noProof="0" dirty="0">
                <a:solidFill>
                  <a:srgbClr val="46287C"/>
                </a:solidFill>
                <a:effectLst/>
                <a:latin typeface="Arial" panose="020B0604020202020204" pitchFamily="34" charset="0"/>
              </a:rPr>
              <a:t>kopsummā pārsniedz 150 EUR.</a:t>
            </a:r>
          </a:p>
        </p:txBody>
      </p:sp>
    </p:spTree>
    <p:extLst>
      <p:ext uri="{BB962C8B-B14F-4D97-AF65-F5344CB8AC3E}">
        <p14:creationId xmlns:p14="http://schemas.microsoft.com/office/powerpoint/2010/main" val="210925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background with a logo and several other logos&#10;&#10;Description automatically generated">
            <a:extLst>
              <a:ext uri="{FF2B5EF4-FFF2-40B4-BE49-F238E27FC236}">
                <a16:creationId xmlns:a16="http://schemas.microsoft.com/office/drawing/2014/main" id="{D4AEEBA8-B35D-55C7-A8A3-2DD91E6E4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9370" y="0"/>
            <a:ext cx="9787805" cy="13986191"/>
          </a:xfrm>
          <a:prstGeom prst="rect">
            <a:avLst/>
          </a:prstGeom>
        </p:spPr>
      </p:pic>
      <p:sp>
        <p:nvSpPr>
          <p:cNvPr id="4" name="TextBox 3">
            <a:extLst>
              <a:ext uri="{FF2B5EF4-FFF2-40B4-BE49-F238E27FC236}">
                <a16:creationId xmlns:a16="http://schemas.microsoft.com/office/drawing/2014/main" id="{0E41C60B-5471-0DA9-06ED-61C3CBF44D88}"/>
              </a:ext>
            </a:extLst>
          </p:cNvPr>
          <p:cNvSpPr txBox="1"/>
          <p:nvPr/>
        </p:nvSpPr>
        <p:spPr>
          <a:xfrm>
            <a:off x="1021782" y="1767016"/>
            <a:ext cx="7889789" cy="1323439"/>
          </a:xfrm>
          <a:prstGeom prst="rect">
            <a:avLst/>
          </a:prstGeom>
          <a:noFill/>
        </p:spPr>
        <p:txBody>
          <a:bodyPr wrap="square">
            <a:spAutoFit/>
          </a:bodyPr>
          <a:lstStyle/>
          <a:p>
            <a:pPr defTabSz="914400">
              <a:spcBef>
                <a:spcPct val="0"/>
              </a:spcBef>
            </a:pPr>
            <a:r>
              <a:rPr lang="lv-LV" sz="8000" noProof="0" dirty="0">
                <a:solidFill>
                  <a:srgbClr val="6C4891"/>
                </a:solidFill>
                <a:latin typeface="+mj-lt"/>
                <a:ea typeface="+mj-ea"/>
                <a:cs typeface="+mj-cs"/>
              </a:rPr>
              <a:t>Projekta vadlīnijas</a:t>
            </a:r>
          </a:p>
        </p:txBody>
      </p:sp>
      <p:sp>
        <p:nvSpPr>
          <p:cNvPr id="6" name="TextBox 5">
            <a:extLst>
              <a:ext uri="{FF2B5EF4-FFF2-40B4-BE49-F238E27FC236}">
                <a16:creationId xmlns:a16="http://schemas.microsoft.com/office/drawing/2014/main" id="{9AA36AB3-6D67-3A77-337E-DEB23245C759}"/>
              </a:ext>
            </a:extLst>
          </p:cNvPr>
          <p:cNvSpPr txBox="1"/>
          <p:nvPr/>
        </p:nvSpPr>
        <p:spPr>
          <a:xfrm>
            <a:off x="1021782" y="3854460"/>
            <a:ext cx="13040207" cy="646331"/>
          </a:xfrm>
          <a:prstGeom prst="rect">
            <a:avLst/>
          </a:prstGeom>
          <a:noFill/>
        </p:spPr>
        <p:txBody>
          <a:bodyPr wrap="square">
            <a:spAutoFit/>
          </a:bodyPr>
          <a:lstStyle/>
          <a:p>
            <a:br>
              <a:rPr lang="lv-LV" noProof="0" dirty="0"/>
            </a:br>
            <a:endParaRPr lang="lv-LV" noProof="0" dirty="0"/>
          </a:p>
        </p:txBody>
      </p:sp>
      <p:sp>
        <p:nvSpPr>
          <p:cNvPr id="5" name="Rectangle 4">
            <a:extLst>
              <a:ext uri="{FF2B5EF4-FFF2-40B4-BE49-F238E27FC236}">
                <a16:creationId xmlns:a16="http://schemas.microsoft.com/office/drawing/2014/main" id="{97AB3B3F-CBB2-D853-03C8-ED1DE6E82B9D}"/>
              </a:ext>
            </a:extLst>
          </p:cNvPr>
          <p:cNvSpPr/>
          <p:nvPr/>
        </p:nvSpPr>
        <p:spPr>
          <a:xfrm>
            <a:off x="528929" y="4774077"/>
            <a:ext cx="13533060" cy="4973427"/>
          </a:xfrm>
          <a:prstGeom prst="rect">
            <a:avLst/>
          </a:prstGeom>
          <a:solidFill>
            <a:srgbClr val="D5E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800" noProof="0" dirty="0">
                <a:solidFill>
                  <a:srgbClr val="6C4891"/>
                </a:solidFill>
              </a:rPr>
              <a:t>Sadarbības partneriem sniedz detalizētu informāciju par projekta darbību īstenošanu, nodrošinot  individuālu un sistēmisku atbalstu izglītojamo sociālās iekļaušanas un </a:t>
            </a:r>
            <a:r>
              <a:rPr lang="lv-LV" sz="4800" noProof="0" dirty="0" err="1">
                <a:solidFill>
                  <a:srgbClr val="6C4891"/>
                </a:solidFill>
              </a:rPr>
              <a:t>labbūtības</a:t>
            </a:r>
            <a:r>
              <a:rPr lang="lv-LV" sz="4800" noProof="0" dirty="0">
                <a:solidFill>
                  <a:srgbClr val="6C4891"/>
                </a:solidFill>
              </a:rPr>
              <a:t> veicināšanai, sadarbības stiprināšanai.</a:t>
            </a:r>
          </a:p>
        </p:txBody>
      </p:sp>
    </p:spTree>
    <p:extLst>
      <p:ext uri="{BB962C8B-B14F-4D97-AF65-F5344CB8AC3E}">
        <p14:creationId xmlns:p14="http://schemas.microsoft.com/office/powerpoint/2010/main" val="247655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16DF78-F28C-96CC-751A-A87C5F467518}"/>
              </a:ext>
            </a:extLst>
          </p:cNvPr>
          <p:cNvSpPr>
            <a:spLocks noGrp="1"/>
          </p:cNvSpPr>
          <p:nvPr>
            <p:ph type="body" sz="half" idx="2"/>
          </p:nvPr>
        </p:nvSpPr>
        <p:spPr/>
        <p:txBody>
          <a:bodyPr>
            <a:normAutofit/>
          </a:bodyPr>
          <a:lstStyle/>
          <a:p>
            <a:r>
              <a:rPr lang="lv-LV" sz="3600" noProof="0" dirty="0"/>
              <a:t>Dace Kravale  “Iedvesmas upe”</a:t>
            </a:r>
          </a:p>
        </p:txBody>
      </p:sp>
      <p:pic>
        <p:nvPicPr>
          <p:cNvPr id="5" name="Picture 4">
            <a:extLst>
              <a:ext uri="{FF2B5EF4-FFF2-40B4-BE49-F238E27FC236}">
                <a16:creationId xmlns:a16="http://schemas.microsoft.com/office/drawing/2014/main" id="{064081BD-7DF3-259C-5DC4-71FF55179051}"/>
              </a:ext>
            </a:extLst>
          </p:cNvPr>
          <p:cNvPicPr>
            <a:picLocks noChangeAspect="1"/>
          </p:cNvPicPr>
          <p:nvPr/>
        </p:nvPicPr>
        <p:blipFill>
          <a:blip r:embed="rId2"/>
          <a:stretch>
            <a:fillRect/>
          </a:stretch>
        </p:blipFill>
        <p:spPr>
          <a:xfrm>
            <a:off x="7282833" y="6166044"/>
            <a:ext cx="9821507" cy="1383912"/>
          </a:xfrm>
          <a:prstGeom prst="rect">
            <a:avLst/>
          </a:prstGeom>
        </p:spPr>
      </p:pic>
      <p:sp>
        <p:nvSpPr>
          <p:cNvPr id="7" name="Rectangle 6">
            <a:extLst>
              <a:ext uri="{FF2B5EF4-FFF2-40B4-BE49-F238E27FC236}">
                <a16:creationId xmlns:a16="http://schemas.microsoft.com/office/drawing/2014/main" id="{652F5C34-61DB-2A27-6EE3-235C6FB74782}"/>
              </a:ext>
            </a:extLst>
          </p:cNvPr>
          <p:cNvSpPr/>
          <p:nvPr/>
        </p:nvSpPr>
        <p:spPr>
          <a:xfrm>
            <a:off x="1384234" y="2391389"/>
            <a:ext cx="11797197" cy="7076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lv-LV" sz="4800" noProof="0" dirty="0">
                <a:solidFill>
                  <a:srgbClr val="6C4891"/>
                </a:solidFill>
              </a:rPr>
              <a:t>Iedvesma, prieks un gandarījums būs tavi ieguvumi brīžos,</a:t>
            </a:r>
          </a:p>
          <a:p>
            <a:pPr marL="0" indent="0">
              <a:buNone/>
            </a:pPr>
            <a:r>
              <a:rPr lang="lv-LV" sz="4800" noProof="0" dirty="0">
                <a:solidFill>
                  <a:srgbClr val="6C4891"/>
                </a:solidFill>
              </a:rPr>
              <a:t>kad kādam apzināti vai neapzināti būsi palīdzējis nonākt tuvāk sev.</a:t>
            </a:r>
          </a:p>
          <a:p>
            <a:pPr marL="0" indent="0">
              <a:buNone/>
            </a:pPr>
            <a:r>
              <a:rPr lang="lv-LV" sz="4800" noProof="0" dirty="0">
                <a:solidFill>
                  <a:srgbClr val="6C4891"/>
                </a:solidFill>
              </a:rPr>
              <a:t>Taču dari dabiski – kā saule un lietus.</a:t>
            </a:r>
          </a:p>
          <a:p>
            <a:pPr marL="0" indent="0">
              <a:buNone/>
            </a:pPr>
            <a:r>
              <a:rPr lang="lv-LV" sz="4800" noProof="0" dirty="0">
                <a:solidFill>
                  <a:srgbClr val="6C4891"/>
                </a:solidFill>
              </a:rPr>
              <a:t>Tie palīdz ziediem īstajā brīdī uzplaukt.</a:t>
            </a:r>
          </a:p>
          <a:p>
            <a:pPr marL="0" indent="0">
              <a:buNone/>
            </a:pPr>
            <a:r>
              <a:rPr lang="lv-LV" sz="4800" noProof="0" dirty="0">
                <a:solidFill>
                  <a:srgbClr val="6C4891"/>
                </a:solidFill>
              </a:rPr>
              <a:t>Necenties pārveidot cilvēka dabu, lauzt to </a:t>
            </a:r>
          </a:p>
          <a:p>
            <a:pPr marL="0" indent="0">
              <a:buNone/>
            </a:pPr>
            <a:r>
              <a:rPr lang="lv-LV" sz="4800" noProof="0" dirty="0">
                <a:solidFill>
                  <a:srgbClr val="6C4891"/>
                </a:solidFill>
              </a:rPr>
              <a:t>vai darīt visu viņa vietā.</a:t>
            </a:r>
          </a:p>
          <a:p>
            <a:pPr marL="0" indent="0">
              <a:buNone/>
            </a:pPr>
            <a:r>
              <a:rPr lang="lv-LV" sz="4800" b="1" noProof="0" dirty="0">
                <a:solidFill>
                  <a:srgbClr val="6C4891"/>
                </a:solidFill>
              </a:rPr>
              <a:t>Vienkārši esi līdzās. </a:t>
            </a:r>
          </a:p>
        </p:txBody>
      </p:sp>
      <p:pic>
        <p:nvPicPr>
          <p:cNvPr id="1026" name="Picture 2" descr="There are many ways we can help teenagers do well in school">
            <a:extLst>
              <a:ext uri="{FF2B5EF4-FFF2-40B4-BE49-F238E27FC236}">
                <a16:creationId xmlns:a16="http://schemas.microsoft.com/office/drawing/2014/main" id="{AE812E99-2FF1-8D28-DD59-96BAB7A1EC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76"/>
          <a:stretch/>
        </p:blipFill>
        <p:spPr bwMode="auto">
          <a:xfrm>
            <a:off x="13181431" y="2822165"/>
            <a:ext cx="9405379" cy="621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03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E1D189-623A-F5F6-B08E-5A13BEEB1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2437" y="8988957"/>
            <a:ext cx="10512048" cy="3410374"/>
          </a:xfrm>
          <a:prstGeom prst="rect">
            <a:avLst/>
          </a:prstGeom>
        </p:spPr>
      </p:pic>
      <p:pic>
        <p:nvPicPr>
          <p:cNvPr id="3" name="Picture 2">
            <a:extLst>
              <a:ext uri="{FF2B5EF4-FFF2-40B4-BE49-F238E27FC236}">
                <a16:creationId xmlns:a16="http://schemas.microsoft.com/office/drawing/2014/main" id="{2F538286-58F8-281C-EDF3-1B506E8D4C8B}"/>
              </a:ext>
            </a:extLst>
          </p:cNvPr>
          <p:cNvPicPr>
            <a:picLocks noChangeAspect="1"/>
          </p:cNvPicPr>
          <p:nvPr/>
        </p:nvPicPr>
        <p:blipFill>
          <a:blip r:embed="rId3" cstate="print">
            <a:extLst>
              <a:ext uri="{28A0092B-C50C-407E-A947-70E740481C1C}">
                <a14:useLocalDpi xmlns:a14="http://schemas.microsoft.com/office/drawing/2010/main" val="0"/>
              </a:ext>
            </a:extLst>
          </a:blip>
          <a:srcRect l="20754" t="17744" r="17305" b="12875"/>
          <a:stretch/>
        </p:blipFill>
        <p:spPr>
          <a:xfrm>
            <a:off x="2285998" y="3580502"/>
            <a:ext cx="6760029" cy="7445828"/>
          </a:xfrm>
          <a:prstGeom prst="rect">
            <a:avLst/>
          </a:prstGeom>
        </p:spPr>
      </p:pic>
      <p:sp>
        <p:nvSpPr>
          <p:cNvPr id="4" name="TextBox 3">
            <a:extLst>
              <a:ext uri="{FF2B5EF4-FFF2-40B4-BE49-F238E27FC236}">
                <a16:creationId xmlns:a16="http://schemas.microsoft.com/office/drawing/2014/main" id="{82AA41BF-CF5C-98B8-C817-D4105BA12461}"/>
              </a:ext>
            </a:extLst>
          </p:cNvPr>
          <p:cNvSpPr txBox="1"/>
          <p:nvPr/>
        </p:nvSpPr>
        <p:spPr>
          <a:xfrm>
            <a:off x="9963979" y="3691660"/>
            <a:ext cx="11484055" cy="4555093"/>
          </a:xfrm>
          <a:prstGeom prst="rect">
            <a:avLst/>
          </a:prstGeom>
          <a:noFill/>
        </p:spPr>
        <p:txBody>
          <a:bodyPr wrap="square" rtlCol="0">
            <a:spAutoFit/>
          </a:bodyPr>
          <a:lstStyle/>
          <a:p>
            <a:pPr algn="ctr"/>
            <a:r>
              <a:rPr lang="lv-LV" sz="13800" b="1" noProof="0" dirty="0">
                <a:solidFill>
                  <a:srgbClr val="6C4891"/>
                </a:solidFill>
                <a:latin typeface="+mj-lt"/>
              </a:rPr>
              <a:t>Paldies!</a:t>
            </a:r>
          </a:p>
          <a:p>
            <a:pPr algn="ctr"/>
            <a:endParaRPr lang="lv-LV" sz="7200" b="1" noProof="0" dirty="0">
              <a:solidFill>
                <a:srgbClr val="6C4891"/>
              </a:solidFill>
              <a:latin typeface="+mj-lt"/>
            </a:endParaRPr>
          </a:p>
          <a:p>
            <a:pPr algn="ctr" fontAlgn="base"/>
            <a:r>
              <a:rPr lang="lv-LV" sz="4000" noProof="0" dirty="0" err="1">
                <a:solidFill>
                  <a:srgbClr val="6C4891"/>
                </a:solidFill>
                <a:latin typeface="+mj-lt"/>
              </a:rPr>
              <a:t>skola.kopiena@viaa.gov.lv</a:t>
            </a:r>
            <a:endParaRPr lang="lv-LV" sz="4000" noProof="0" dirty="0">
              <a:solidFill>
                <a:srgbClr val="6C4891"/>
              </a:solidFill>
              <a:latin typeface="+mj-lt"/>
            </a:endParaRPr>
          </a:p>
          <a:p>
            <a:pPr algn="ctr" fontAlgn="base"/>
            <a:r>
              <a:rPr lang="lv-LV" sz="4000" noProof="0" dirty="0" err="1">
                <a:solidFill>
                  <a:srgbClr val="6C4891"/>
                </a:solidFill>
                <a:latin typeface="+mj-lt"/>
              </a:rPr>
              <a:t>www.skola-kopiena.lv</a:t>
            </a:r>
            <a:endParaRPr lang="lv-LV" sz="4000" noProof="0" dirty="0">
              <a:solidFill>
                <a:srgbClr val="6C4891"/>
              </a:solidFill>
              <a:latin typeface="+mj-lt"/>
            </a:endParaRPr>
          </a:p>
        </p:txBody>
      </p:sp>
    </p:spTree>
    <p:extLst>
      <p:ext uri="{BB962C8B-B14F-4D97-AF65-F5344CB8AC3E}">
        <p14:creationId xmlns:p14="http://schemas.microsoft.com/office/powerpoint/2010/main" val="297033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E744B-7C55-5782-D465-E5E765767E17}"/>
            </a:ext>
          </a:extLst>
        </p:cNvPr>
        <p:cNvGrpSpPr/>
        <p:nvPr/>
      </p:nvGrpSpPr>
      <p:grpSpPr>
        <a:xfrm>
          <a:off x="0" y="0"/>
          <a:ext cx="0" cy="0"/>
          <a:chOff x="0" y="0"/>
          <a:chExt cx="0" cy="0"/>
        </a:xfrm>
      </p:grpSpPr>
      <p:pic>
        <p:nvPicPr>
          <p:cNvPr id="8" name="Content Placeholder 7" descr="A group of children with different expressions&#10;&#10;Description automatically generated">
            <a:extLst>
              <a:ext uri="{FF2B5EF4-FFF2-40B4-BE49-F238E27FC236}">
                <a16:creationId xmlns:a16="http://schemas.microsoft.com/office/drawing/2014/main" id="{89754CA1-C2C5-4D6B-6D42-93F7FB6EF4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29598" y="885825"/>
            <a:ext cx="7487626" cy="9175746"/>
          </a:xfrm>
        </p:spPr>
      </p:pic>
      <p:sp>
        <p:nvSpPr>
          <p:cNvPr id="4" name="Text Placeholder 3">
            <a:extLst>
              <a:ext uri="{FF2B5EF4-FFF2-40B4-BE49-F238E27FC236}">
                <a16:creationId xmlns:a16="http://schemas.microsoft.com/office/drawing/2014/main" id="{B314F666-0249-A7DD-7879-A41EF73635CC}"/>
              </a:ext>
            </a:extLst>
          </p:cNvPr>
          <p:cNvSpPr>
            <a:spLocks noGrp="1"/>
          </p:cNvSpPr>
          <p:nvPr>
            <p:ph type="body" sz="half" idx="2"/>
          </p:nvPr>
        </p:nvSpPr>
        <p:spPr>
          <a:xfrm>
            <a:off x="11804418" y="10635965"/>
            <a:ext cx="9421081" cy="1379030"/>
          </a:xfrm>
        </p:spPr>
        <p:txBody>
          <a:bodyPr>
            <a:normAutofit/>
          </a:bodyPr>
          <a:lstStyle/>
          <a:p>
            <a:pPr algn="r"/>
            <a:r>
              <a:rPr lang="lv-LV" sz="3600" noProof="0" dirty="0"/>
              <a:t>Antuāns </a:t>
            </a:r>
            <a:r>
              <a:rPr lang="lv-LV" sz="3600" noProof="0" dirty="0" err="1"/>
              <a:t>de</a:t>
            </a:r>
            <a:r>
              <a:rPr lang="lv-LV" sz="3600" noProof="0" dirty="0"/>
              <a:t> </a:t>
            </a:r>
            <a:r>
              <a:rPr lang="lv-LV" sz="3600" noProof="0" dirty="0" err="1"/>
              <a:t>Sent-Ekziperī</a:t>
            </a:r>
            <a:r>
              <a:rPr lang="lv-LV" sz="3600" noProof="0" dirty="0"/>
              <a:t> “Mazais princis”</a:t>
            </a:r>
          </a:p>
        </p:txBody>
      </p:sp>
      <p:pic>
        <p:nvPicPr>
          <p:cNvPr id="5" name="Picture 4">
            <a:extLst>
              <a:ext uri="{FF2B5EF4-FFF2-40B4-BE49-F238E27FC236}">
                <a16:creationId xmlns:a16="http://schemas.microsoft.com/office/drawing/2014/main" id="{AFD1C9F6-0183-35A7-4316-7F84F0CB2524}"/>
              </a:ext>
            </a:extLst>
          </p:cNvPr>
          <p:cNvPicPr>
            <a:picLocks noChangeAspect="1"/>
          </p:cNvPicPr>
          <p:nvPr/>
        </p:nvPicPr>
        <p:blipFill>
          <a:blip r:embed="rId3"/>
          <a:stretch>
            <a:fillRect/>
          </a:stretch>
        </p:blipFill>
        <p:spPr>
          <a:xfrm>
            <a:off x="7282833" y="6166044"/>
            <a:ext cx="9821507" cy="1383912"/>
          </a:xfrm>
          <a:prstGeom prst="rect">
            <a:avLst/>
          </a:prstGeom>
        </p:spPr>
      </p:pic>
      <p:sp>
        <p:nvSpPr>
          <p:cNvPr id="2" name="Rectangle 1">
            <a:extLst>
              <a:ext uri="{FF2B5EF4-FFF2-40B4-BE49-F238E27FC236}">
                <a16:creationId xmlns:a16="http://schemas.microsoft.com/office/drawing/2014/main" id="{A97F4719-8FEA-3099-B381-49900525CA22}"/>
              </a:ext>
            </a:extLst>
          </p:cNvPr>
          <p:cNvSpPr/>
          <p:nvPr/>
        </p:nvSpPr>
        <p:spPr>
          <a:xfrm>
            <a:off x="1384235" y="2302565"/>
            <a:ext cx="11797195" cy="7076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4800" noProof="0" dirty="0">
                <a:solidFill>
                  <a:srgbClr val="6C4891"/>
                </a:solidFill>
              </a:rPr>
              <a:t>Vai tad nav svarīgi saprast,</a:t>
            </a:r>
          </a:p>
          <a:p>
            <a:r>
              <a:rPr lang="lv-LV" sz="4800" noProof="0" dirty="0">
                <a:solidFill>
                  <a:srgbClr val="6C4891"/>
                </a:solidFill>
              </a:rPr>
              <a:t>kādēļ puķes tik ļoti </a:t>
            </a:r>
            <a:r>
              <a:rPr lang="lv-LV" sz="4800" noProof="0" dirty="0" err="1">
                <a:solidFill>
                  <a:srgbClr val="6C4891"/>
                </a:solidFill>
              </a:rPr>
              <a:t>nopūlas</a:t>
            </a:r>
            <a:r>
              <a:rPr lang="lv-LV" sz="4800" noProof="0" dirty="0">
                <a:solidFill>
                  <a:srgbClr val="6C4891"/>
                </a:solidFill>
              </a:rPr>
              <a:t>,</a:t>
            </a:r>
          </a:p>
          <a:p>
            <a:r>
              <a:rPr lang="lv-LV" sz="4800" noProof="0" dirty="0">
                <a:solidFill>
                  <a:srgbClr val="6C4891"/>
                </a:solidFill>
              </a:rPr>
              <a:t>lai izveidotu ērkšķus, kuri nekam neder?</a:t>
            </a:r>
          </a:p>
          <a:p>
            <a:endParaRPr lang="lv-LV" sz="4800" noProof="0" dirty="0">
              <a:solidFill>
                <a:srgbClr val="6C4891"/>
              </a:solidFill>
            </a:endParaRPr>
          </a:p>
          <a:p>
            <a:r>
              <a:rPr lang="lv-LV" sz="4800" noProof="0" dirty="0">
                <a:solidFill>
                  <a:srgbClr val="6C4891"/>
                </a:solidFill>
              </a:rPr>
              <a:t>Puķes ir vārgas.</a:t>
            </a:r>
          </a:p>
          <a:p>
            <a:r>
              <a:rPr lang="lv-LV" sz="4800" noProof="0" dirty="0">
                <a:solidFill>
                  <a:srgbClr val="6C4891"/>
                </a:solidFill>
              </a:rPr>
              <a:t>Viņas ir naivas.</a:t>
            </a:r>
          </a:p>
          <a:p>
            <a:r>
              <a:rPr lang="lv-LV" sz="4800" noProof="0" dirty="0">
                <a:solidFill>
                  <a:srgbClr val="6C4891"/>
                </a:solidFill>
              </a:rPr>
              <a:t>Viņas aizsargājas, kā prot.</a:t>
            </a:r>
          </a:p>
          <a:p>
            <a:r>
              <a:rPr lang="lv-LV" sz="4800" noProof="0" dirty="0">
                <a:solidFill>
                  <a:srgbClr val="6C4891"/>
                </a:solidFill>
              </a:rPr>
              <a:t>Viņām šķiet, ka ar ērkšķiem viņas ir briesmīgas.</a:t>
            </a:r>
          </a:p>
        </p:txBody>
      </p:sp>
    </p:spTree>
    <p:extLst>
      <p:ext uri="{BB962C8B-B14F-4D97-AF65-F5344CB8AC3E}">
        <p14:creationId xmlns:p14="http://schemas.microsoft.com/office/powerpoint/2010/main" val="385745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7175" cy="13715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noProof="0" dirty="0"/>
          </a:p>
        </p:txBody>
      </p:sp>
      <p:sp>
        <p:nvSpPr>
          <p:cNvPr id="2" name="Title 1">
            <a:extLst>
              <a:ext uri="{FF2B5EF4-FFF2-40B4-BE49-F238E27FC236}">
                <a16:creationId xmlns:a16="http://schemas.microsoft.com/office/drawing/2014/main" id="{F95B40BB-97D9-9ADC-E5BB-6758772F3252}"/>
              </a:ext>
            </a:extLst>
          </p:cNvPr>
          <p:cNvSpPr>
            <a:spLocks noGrp="1"/>
          </p:cNvSpPr>
          <p:nvPr>
            <p:ph type="title"/>
          </p:nvPr>
        </p:nvSpPr>
        <p:spPr>
          <a:xfrm>
            <a:off x="12921836" y="1363640"/>
            <a:ext cx="9938272" cy="2027600"/>
          </a:xfrm>
        </p:spPr>
        <p:txBody>
          <a:bodyPr>
            <a:normAutofit/>
          </a:bodyPr>
          <a:lstStyle/>
          <a:p>
            <a:r>
              <a:rPr lang="lv-LV" sz="8000" noProof="0" dirty="0">
                <a:solidFill>
                  <a:srgbClr val="6C4891"/>
                </a:solidFill>
              </a:rPr>
              <a:t>Izaicinājumi</a:t>
            </a:r>
          </a:p>
        </p:txBody>
      </p:sp>
      <p:sp>
        <p:nvSpPr>
          <p:cNvPr id="12" name="Rectangle 11">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84" y="914400"/>
            <a:ext cx="11213080" cy="1899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noProof="0" dirty="0"/>
          </a:p>
        </p:txBody>
      </p:sp>
      <p:sp>
        <p:nvSpPr>
          <p:cNvPr id="14" name="Rectangle 13">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90236" y="914400"/>
            <a:ext cx="112014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noProof="0" dirty="0"/>
          </a:p>
        </p:txBody>
      </p:sp>
      <p:sp>
        <p:nvSpPr>
          <p:cNvPr id="16" name="Rectangle 15">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69" y="1228814"/>
            <a:ext cx="11221395" cy="112235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v-LV" noProof="0" dirty="0"/>
          </a:p>
        </p:txBody>
      </p:sp>
      <p:pic>
        <p:nvPicPr>
          <p:cNvPr id="5" name="Picture 4" descr="A logo with a globe and white text&#10;&#10;Description automatically generated">
            <a:extLst>
              <a:ext uri="{FF2B5EF4-FFF2-40B4-BE49-F238E27FC236}">
                <a16:creationId xmlns:a16="http://schemas.microsoft.com/office/drawing/2014/main" id="{C6D0E1CE-9A30-467B-350A-F78A5CC0DC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383" y="1629228"/>
            <a:ext cx="10608365" cy="10422715"/>
          </a:xfrm>
          <a:prstGeom prst="rect">
            <a:avLst/>
          </a:prstGeom>
        </p:spPr>
      </p:pic>
      <p:sp>
        <p:nvSpPr>
          <p:cNvPr id="3" name="Content Placeholder 2">
            <a:extLst>
              <a:ext uri="{FF2B5EF4-FFF2-40B4-BE49-F238E27FC236}">
                <a16:creationId xmlns:a16="http://schemas.microsoft.com/office/drawing/2014/main" id="{467FCB87-7069-EC40-FBC2-CCBA5C9BFE20}"/>
              </a:ext>
            </a:extLst>
          </p:cNvPr>
          <p:cNvSpPr>
            <a:spLocks noGrp="1"/>
          </p:cNvSpPr>
          <p:nvPr>
            <p:ph idx="1"/>
          </p:nvPr>
        </p:nvSpPr>
        <p:spPr>
          <a:xfrm>
            <a:off x="12412778" y="3657600"/>
            <a:ext cx="10783014" cy="8151292"/>
          </a:xfrm>
        </p:spPr>
        <p:txBody>
          <a:bodyPr>
            <a:normAutofit/>
          </a:bodyPr>
          <a:lstStyle/>
          <a:p>
            <a:pPr algn="just"/>
            <a:r>
              <a:rPr lang="lv-LV" sz="4000" noProof="0" dirty="0"/>
              <a:t>Attīstīt integrētu skolas-kopienas jeb pašvaldības izglītības ekosistēmas pieeju, veicinot starpinstitūciju sadarbību un izglītojamā vecāku (personu, kas realizē aizgādību) iesaisti izglītības procesā, lai nodrošinātu koordinētu rīcību sociālās atstumtības un priekšlaicīgas mācību pārtraukšanas riska samazināšanai izglītojamiem un sekmētu vispārējās pamatizglītības un vidējās izglītības satura apguvi.</a:t>
            </a:r>
          </a:p>
        </p:txBody>
      </p:sp>
    </p:spTree>
    <p:extLst>
      <p:ext uri="{BB962C8B-B14F-4D97-AF65-F5344CB8AC3E}">
        <p14:creationId xmlns:p14="http://schemas.microsoft.com/office/powerpoint/2010/main" val="111294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6B24D-6088-B092-CF3D-BA166F8B7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F00C9-CCF9-59C3-9ECD-015A87E91BA1}"/>
              </a:ext>
            </a:extLst>
          </p:cNvPr>
          <p:cNvSpPr>
            <a:spLocks noGrp="1"/>
          </p:cNvSpPr>
          <p:nvPr>
            <p:ph type="title"/>
          </p:nvPr>
        </p:nvSpPr>
        <p:spPr/>
        <p:txBody>
          <a:bodyPr>
            <a:normAutofit/>
          </a:bodyPr>
          <a:lstStyle/>
          <a:p>
            <a:r>
              <a:rPr lang="lv-LV" sz="8000" noProof="0" dirty="0"/>
              <a:t>“Skola – kopienā” izaicinājumi</a:t>
            </a:r>
            <a:endParaRPr lang="lv-LV" sz="19900" noProof="0" dirty="0"/>
          </a:p>
        </p:txBody>
      </p:sp>
      <p:sp>
        <p:nvSpPr>
          <p:cNvPr id="3" name="Content Placeholder 2">
            <a:extLst>
              <a:ext uri="{FF2B5EF4-FFF2-40B4-BE49-F238E27FC236}">
                <a16:creationId xmlns:a16="http://schemas.microsoft.com/office/drawing/2014/main" id="{2D07449C-CBB3-9ABE-3A19-2AE634669A7F}"/>
              </a:ext>
            </a:extLst>
          </p:cNvPr>
          <p:cNvSpPr>
            <a:spLocks noGrp="1"/>
          </p:cNvSpPr>
          <p:nvPr>
            <p:ph idx="1"/>
          </p:nvPr>
        </p:nvSpPr>
        <p:spPr/>
        <p:txBody>
          <a:bodyPr>
            <a:normAutofit/>
          </a:bodyPr>
          <a:lstStyle/>
          <a:p>
            <a:pPr marL="0" indent="0">
              <a:buNone/>
            </a:pPr>
            <a:r>
              <a:rPr lang="lv-LV" sz="4400" noProof="0" dirty="0"/>
              <a:t>Iesaistīt projekta aktivitāšu īstenošanā:</a:t>
            </a:r>
          </a:p>
          <a:p>
            <a:r>
              <a:rPr lang="lv-LV" sz="4400" b="1" noProof="0" dirty="0"/>
              <a:t>42</a:t>
            </a:r>
            <a:r>
              <a:rPr lang="lv-LV" sz="4400" noProof="0" dirty="0"/>
              <a:t> Latvijas pašvaldības;</a:t>
            </a:r>
          </a:p>
          <a:p>
            <a:r>
              <a:rPr lang="lv-LV" sz="4400" b="1" noProof="0" dirty="0"/>
              <a:t>525</a:t>
            </a:r>
            <a:r>
              <a:rPr lang="lv-LV" sz="4400" noProof="0" dirty="0"/>
              <a:t> izglītības iestādes, kas īsteno vispārējās pamata un vidējās izglītības iestādes (</a:t>
            </a:r>
            <a:r>
              <a:rPr lang="lv-LV" sz="4000" noProof="0" dirty="0"/>
              <a:t>pašvaldību un valsts, valsts augstskolu dibinātās izglītības iestādes);</a:t>
            </a:r>
          </a:p>
          <a:p>
            <a:r>
              <a:rPr lang="lv-LV" sz="4400" b="1" noProof="0" dirty="0"/>
              <a:t>48</a:t>
            </a:r>
            <a:r>
              <a:rPr lang="lv-LV" sz="4400" noProof="0" dirty="0"/>
              <a:t> izglītības iestādes, kas īsteno profesionālās vidējās izglītības un arodizglītības programmas </a:t>
            </a:r>
            <a:r>
              <a:rPr lang="lv-LV" sz="4000" noProof="0" dirty="0"/>
              <a:t>(pašvaldību un valsts, valsts augstskolu dibinātās izglītības iestādes).</a:t>
            </a:r>
          </a:p>
        </p:txBody>
      </p:sp>
    </p:spTree>
    <p:extLst>
      <p:ext uri="{BB962C8B-B14F-4D97-AF65-F5344CB8AC3E}">
        <p14:creationId xmlns:p14="http://schemas.microsoft.com/office/powerpoint/2010/main" val="131522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DBF50-40B5-FB91-10AF-1692B8037C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5EE2A-2B4B-914F-2DF7-03940A810D2E}"/>
              </a:ext>
            </a:extLst>
          </p:cNvPr>
          <p:cNvSpPr>
            <a:spLocks noGrp="1"/>
          </p:cNvSpPr>
          <p:nvPr>
            <p:ph type="title"/>
          </p:nvPr>
        </p:nvSpPr>
        <p:spPr/>
        <p:txBody>
          <a:bodyPr>
            <a:normAutofit/>
          </a:bodyPr>
          <a:lstStyle/>
          <a:p>
            <a:r>
              <a:rPr lang="lv-LV" sz="8000" noProof="0" dirty="0"/>
              <a:t>“Skola – kopienā” izaicinājumi</a:t>
            </a:r>
            <a:endParaRPr lang="lv-LV" sz="19900" noProof="0" dirty="0"/>
          </a:p>
        </p:txBody>
      </p:sp>
      <p:sp>
        <p:nvSpPr>
          <p:cNvPr id="3" name="Content Placeholder 2">
            <a:extLst>
              <a:ext uri="{FF2B5EF4-FFF2-40B4-BE49-F238E27FC236}">
                <a16:creationId xmlns:a16="http://schemas.microsoft.com/office/drawing/2014/main" id="{55D85CE5-93B7-773B-B5F9-A882EFFC9E98}"/>
              </a:ext>
            </a:extLst>
          </p:cNvPr>
          <p:cNvSpPr>
            <a:spLocks noGrp="1"/>
          </p:cNvSpPr>
          <p:nvPr>
            <p:ph idx="1"/>
          </p:nvPr>
        </p:nvSpPr>
        <p:spPr>
          <a:xfrm>
            <a:off x="1162535" y="4360992"/>
            <a:ext cx="22062104" cy="8415893"/>
          </a:xfrm>
        </p:spPr>
        <p:txBody>
          <a:bodyPr>
            <a:normAutofit fontScale="85000" lnSpcReduction="20000"/>
          </a:bodyPr>
          <a:lstStyle/>
          <a:p>
            <a:pPr marL="0" indent="0">
              <a:buNone/>
            </a:pPr>
            <a:r>
              <a:rPr lang="lv-LV" sz="4400" b="1" noProof="0" dirty="0"/>
              <a:t>Īstenot 8 projekta darbības, nodrošinot:</a:t>
            </a:r>
          </a:p>
          <a:p>
            <a:pPr marL="514350" indent="-514350">
              <a:buAutoNum type="arabicPeriod"/>
            </a:pPr>
            <a:r>
              <a:rPr lang="lv-LV" sz="4400" noProof="0" dirty="0"/>
              <a:t>atbalstu starpresoru sadarbības stiprināšanai;</a:t>
            </a:r>
          </a:p>
          <a:p>
            <a:pPr marL="514350" indent="-514350">
              <a:buAutoNum type="arabicPeriod"/>
            </a:pPr>
            <a:r>
              <a:rPr lang="lv-LV" sz="4400" noProof="0" dirty="0"/>
              <a:t>grupu </a:t>
            </a:r>
            <a:r>
              <a:rPr lang="lv-LV" sz="4400" noProof="0" dirty="0" err="1"/>
              <a:t>supervīziju</a:t>
            </a:r>
            <a:r>
              <a:rPr lang="lv-LV" sz="4400" noProof="0" dirty="0"/>
              <a:t> īstenošana pedagogiem, atbalsta personālam, sociālajiem darbiniekiem, izglītojamo </a:t>
            </a:r>
            <a:r>
              <a:rPr lang="lv-LV" sz="4400" noProof="0" dirty="0" err="1"/>
              <a:t>mentoriem</a:t>
            </a:r>
            <a:r>
              <a:rPr lang="lv-LV" sz="4400" noProof="0" dirty="0"/>
              <a:t>;</a:t>
            </a:r>
          </a:p>
          <a:p>
            <a:pPr marL="514350" indent="-514350">
              <a:buAutoNum type="arabicPeriod"/>
            </a:pPr>
            <a:r>
              <a:rPr lang="lv-LV" sz="4400" noProof="0" dirty="0"/>
              <a:t>izglītojamo </a:t>
            </a:r>
            <a:r>
              <a:rPr lang="lv-LV" sz="4400" noProof="0" dirty="0" err="1"/>
              <a:t>mentora</a:t>
            </a:r>
            <a:r>
              <a:rPr lang="lv-LV" sz="4400" noProof="0" dirty="0"/>
              <a:t> mācību programmas izstrāde un īstenošana;</a:t>
            </a:r>
          </a:p>
          <a:p>
            <a:pPr marL="514350" indent="-514350">
              <a:buAutoNum type="arabicPeriod"/>
            </a:pPr>
            <a:r>
              <a:rPr lang="lv-LV" sz="4400" noProof="0" dirty="0"/>
              <a:t>individualizēta atbalsta sniegšana izglītojamiem saskaņā ar individuālu plānu;</a:t>
            </a:r>
          </a:p>
          <a:p>
            <a:pPr marL="514350" indent="-514350">
              <a:buAutoNum type="arabicPeriod"/>
            </a:pPr>
            <a:r>
              <a:rPr lang="lv-LV" sz="4400" noProof="0" dirty="0"/>
              <a:t>iniciatīvu projektu un partnerības projektu īstenošana, tostarp nodrošinot darbu ar reemigrantiem, imigrantiem un mazākumtautībām;</a:t>
            </a:r>
          </a:p>
          <a:p>
            <a:pPr marL="514350" indent="-514350">
              <a:buAutoNum type="arabicPeriod"/>
            </a:pPr>
            <a:r>
              <a:rPr lang="lv-LV" sz="4400" noProof="0" dirty="0" err="1"/>
              <a:t>mērķsadarbības</a:t>
            </a:r>
            <a:r>
              <a:rPr lang="lv-LV" sz="4400" noProof="0" dirty="0"/>
              <a:t> un izglītojoši pasākumi vecākiem (personām, kas realizē aizgādību), kā arī lasītprasmes veicināšanas pasākumi;</a:t>
            </a:r>
          </a:p>
          <a:p>
            <a:pPr marL="514350" indent="-514350">
              <a:buAutoNum type="arabicPeriod"/>
            </a:pPr>
            <a:r>
              <a:rPr lang="lv-LV" sz="4400" noProof="0" dirty="0"/>
              <a:t>komunikācijas pasākumi Sociālās un informatīvās kampaņas katru gadu viena 5 kampaņas;</a:t>
            </a:r>
          </a:p>
          <a:p>
            <a:pPr marL="514350" indent="-514350">
              <a:buAutoNum type="arabicPeriod"/>
            </a:pPr>
            <a:r>
              <a:rPr lang="lv-LV" sz="4400" noProof="0" dirty="0"/>
              <a:t>interaktīvās atbalsta platformas izveidi un lietošanu projekta darbību īstenošanai, dokumentu apritei un uzraudzībai, rezultātu uzkrāšanai.</a:t>
            </a:r>
          </a:p>
        </p:txBody>
      </p:sp>
    </p:spTree>
    <p:extLst>
      <p:ext uri="{BB962C8B-B14F-4D97-AF65-F5344CB8AC3E}">
        <p14:creationId xmlns:p14="http://schemas.microsoft.com/office/powerpoint/2010/main" val="150068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150D6-DB68-4218-667D-6CF48175E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6C153-6AB0-D2EA-4682-7866A4AD49DA}"/>
              </a:ext>
            </a:extLst>
          </p:cNvPr>
          <p:cNvSpPr>
            <a:spLocks noGrp="1"/>
          </p:cNvSpPr>
          <p:nvPr>
            <p:ph type="title"/>
          </p:nvPr>
        </p:nvSpPr>
        <p:spPr>
          <a:xfrm>
            <a:off x="1162534" y="1256030"/>
            <a:ext cx="21573898" cy="2027600"/>
          </a:xfrm>
        </p:spPr>
        <p:txBody>
          <a:bodyPr>
            <a:noAutofit/>
          </a:bodyPr>
          <a:lstStyle/>
          <a:p>
            <a:r>
              <a:rPr lang="lv-LV" sz="6600" noProof="0" dirty="0"/>
              <a:t>PMP un sociālā atstumtība</a:t>
            </a:r>
            <a:endParaRPr lang="lv-LV" sz="12400" noProof="0" dirty="0"/>
          </a:p>
        </p:txBody>
      </p:sp>
      <p:graphicFrame>
        <p:nvGraphicFramePr>
          <p:cNvPr id="8" name="Table 7">
            <a:extLst>
              <a:ext uri="{FF2B5EF4-FFF2-40B4-BE49-F238E27FC236}">
                <a16:creationId xmlns:a16="http://schemas.microsoft.com/office/drawing/2014/main" id="{50BF635B-A7E2-A294-96B4-B15A1428CA09}"/>
              </a:ext>
            </a:extLst>
          </p:cNvPr>
          <p:cNvGraphicFramePr>
            <a:graphicFrameLocks noGrp="1"/>
          </p:cNvGraphicFramePr>
          <p:nvPr>
            <p:extLst>
              <p:ext uri="{D42A27DB-BD31-4B8C-83A1-F6EECF244321}">
                <p14:modId xmlns:p14="http://schemas.microsoft.com/office/powerpoint/2010/main" val="1851725170"/>
              </p:ext>
            </p:extLst>
          </p:nvPr>
        </p:nvGraphicFramePr>
        <p:xfrm>
          <a:off x="1097280" y="3771860"/>
          <a:ext cx="22347383" cy="9468652"/>
        </p:xfrm>
        <a:graphic>
          <a:graphicData uri="http://schemas.openxmlformats.org/drawingml/2006/table">
            <a:tbl>
              <a:tblPr firstRow="1" bandRow="1">
                <a:tableStyleId>{5940675A-B579-460E-94D1-54222C63F5DA}</a:tableStyleId>
              </a:tblPr>
              <a:tblGrid>
                <a:gridCol w="11096307">
                  <a:extLst>
                    <a:ext uri="{9D8B030D-6E8A-4147-A177-3AD203B41FA5}">
                      <a16:colId xmlns:a16="http://schemas.microsoft.com/office/drawing/2014/main" val="3243977317"/>
                    </a:ext>
                  </a:extLst>
                </a:gridCol>
                <a:gridCol w="11251076">
                  <a:extLst>
                    <a:ext uri="{9D8B030D-6E8A-4147-A177-3AD203B41FA5}">
                      <a16:colId xmlns:a16="http://schemas.microsoft.com/office/drawing/2014/main" val="4271741418"/>
                    </a:ext>
                  </a:extLst>
                </a:gridCol>
              </a:tblGrid>
              <a:tr h="1681444">
                <a:tc>
                  <a:txBody>
                    <a:bodyPr/>
                    <a:lstStyle/>
                    <a:p>
                      <a:r>
                        <a:rPr lang="lv-LV" sz="3600" b="1" kern="1200" noProof="0" dirty="0">
                          <a:solidFill>
                            <a:srgbClr val="6C4891"/>
                          </a:solidFill>
                          <a:effectLst/>
                          <a:latin typeface="+mn-lt"/>
                          <a:ea typeface="+mn-ea"/>
                          <a:cs typeface="+mn-cs"/>
                        </a:rPr>
                        <a:t>2022. gadā </a:t>
                      </a:r>
                      <a:r>
                        <a:rPr lang="lv-LV" sz="3600" kern="1200" noProof="0" dirty="0">
                          <a:solidFill>
                            <a:schemeClr val="tx1"/>
                          </a:solidFill>
                          <a:effectLst/>
                          <a:latin typeface="+mn-lt"/>
                          <a:ea typeface="+mn-ea"/>
                          <a:cs typeface="+mn-cs"/>
                        </a:rPr>
                        <a:t>Latvijā</a:t>
                      </a:r>
                      <a:r>
                        <a:rPr lang="lv-LV" sz="3600" b="0" kern="1200" noProof="0" dirty="0">
                          <a:solidFill>
                            <a:schemeClr val="tx1"/>
                          </a:solidFill>
                          <a:effectLst/>
                          <a:latin typeface="+mn-lt"/>
                          <a:ea typeface="+mn-ea"/>
                          <a:cs typeface="+mn-cs"/>
                        </a:rPr>
                        <a:t> </a:t>
                      </a:r>
                      <a:r>
                        <a:rPr lang="lv-LV" sz="3600" b="1" kern="1200" noProof="0" dirty="0">
                          <a:solidFill>
                            <a:srgbClr val="6C4891"/>
                          </a:solidFill>
                          <a:effectLst/>
                          <a:latin typeface="+mn-lt"/>
                          <a:ea typeface="+mn-ea"/>
                          <a:cs typeface="+mn-cs"/>
                        </a:rPr>
                        <a:t>6,7 % </a:t>
                      </a:r>
                      <a:r>
                        <a:rPr lang="lv-LV" sz="3600" kern="1200" noProof="0" dirty="0">
                          <a:solidFill>
                            <a:schemeClr val="tx1"/>
                          </a:solidFill>
                          <a:effectLst/>
                          <a:latin typeface="+mn-lt"/>
                          <a:ea typeface="+mn-ea"/>
                          <a:cs typeface="+mn-cs"/>
                        </a:rPr>
                        <a:t>jauniešu vecumā no 18 līdz 24 gadiem priekšlaicīgi pārtrauc mācības</a:t>
                      </a:r>
                    </a:p>
                  </a:txBody>
                  <a:tcPr/>
                </a:tc>
                <a:tc>
                  <a:txBody>
                    <a:bodyPr/>
                    <a:lstStyle/>
                    <a:p>
                      <a:r>
                        <a:rPr lang="lv-LV" sz="3600" kern="1200" noProof="0" dirty="0">
                          <a:solidFill>
                            <a:schemeClr val="tx1"/>
                          </a:solidFill>
                          <a:effectLst/>
                          <a:latin typeface="+mn-lt"/>
                          <a:ea typeface="+mn-ea"/>
                          <a:cs typeface="+mn-cs"/>
                        </a:rPr>
                        <a:t>Pēc </a:t>
                      </a:r>
                      <a:r>
                        <a:rPr lang="lv-LV" sz="3600" kern="1200" noProof="0" dirty="0">
                          <a:solidFill>
                            <a:schemeClr val="tx1"/>
                          </a:solidFill>
                          <a:effectLst/>
                          <a:latin typeface="+mn-lt"/>
                          <a:ea typeface="+mn-ea"/>
                          <a:cs typeface="+mn-cs"/>
                          <a:hlinkClick r:id="rId2"/>
                        </a:rPr>
                        <a:t>CSP BĒRNI LATVIJĀ 2024 / CHILDREN IN LATVIA 2024</a:t>
                      </a:r>
                    </a:p>
                    <a:p>
                      <a:r>
                        <a:rPr lang="lv-LV" sz="3600" kern="1200" noProof="0" dirty="0">
                          <a:solidFill>
                            <a:schemeClr val="tx1"/>
                          </a:solidFill>
                          <a:effectLst/>
                          <a:latin typeface="+mn-lt"/>
                          <a:ea typeface="+mn-ea"/>
                          <a:cs typeface="+mn-cs"/>
                          <a:hlinkClick r:id="rId2"/>
                        </a:rPr>
                        <a:t>(stat.gov.lv)</a:t>
                      </a:r>
                      <a:r>
                        <a:rPr lang="lv-LV" sz="3600" kern="1200" noProof="0" dirty="0">
                          <a:solidFill>
                            <a:schemeClr val="tx1"/>
                          </a:solidFill>
                          <a:effectLst/>
                          <a:latin typeface="+mn-lt"/>
                          <a:ea typeface="+mn-ea"/>
                          <a:cs typeface="+mn-cs"/>
                        </a:rPr>
                        <a:t> datiem:</a:t>
                      </a:r>
                    </a:p>
                  </a:txBody>
                  <a:tcPr/>
                </a:tc>
                <a:extLst>
                  <a:ext uri="{0D108BD9-81ED-4DB2-BD59-A6C34878D82A}">
                    <a16:rowId xmlns:a16="http://schemas.microsoft.com/office/drawing/2014/main" val="2391559005"/>
                  </a:ext>
                </a:extLst>
              </a:tr>
              <a:tr h="1998280">
                <a:tc>
                  <a:txBody>
                    <a:bodyPr/>
                    <a:lstStyle/>
                    <a:p>
                      <a:pPr algn="ctr"/>
                      <a:r>
                        <a:rPr lang="lv-LV" sz="3600" kern="1200" noProof="0" dirty="0">
                          <a:solidFill>
                            <a:schemeClr val="tx1"/>
                          </a:solidFill>
                          <a:effectLst/>
                          <a:latin typeface="+mn-lt"/>
                          <a:ea typeface="+mn-ea"/>
                          <a:cs typeface="+mn-cs"/>
                        </a:rPr>
                        <a:t>9,3 % vīriešu </a:t>
                      </a:r>
                    </a:p>
                    <a:p>
                      <a:pPr algn="ctr"/>
                      <a:r>
                        <a:rPr lang="lv-LV" sz="3600" kern="1200" noProof="0" dirty="0">
                          <a:solidFill>
                            <a:schemeClr val="tx1"/>
                          </a:solidFill>
                          <a:effectLst/>
                          <a:latin typeface="+mn-lt"/>
                          <a:ea typeface="+mn-ea"/>
                          <a:cs typeface="+mn-cs"/>
                        </a:rPr>
                        <a:t>4 % sieviešu</a:t>
                      </a:r>
                    </a:p>
                  </a:txBody>
                  <a:tcPr/>
                </a:tc>
                <a:tc>
                  <a:txBody>
                    <a:bodyPr/>
                    <a:lstStyle/>
                    <a:p>
                      <a:r>
                        <a:rPr lang="lv-LV" sz="3600" b="1" kern="1200" noProof="0" dirty="0">
                          <a:solidFill>
                            <a:srgbClr val="6C4891"/>
                          </a:solidFill>
                          <a:effectLst/>
                          <a:latin typeface="+mn-lt"/>
                          <a:ea typeface="+mn-ea"/>
                          <a:cs typeface="+mn-cs"/>
                        </a:rPr>
                        <a:t>2023. gadā</a:t>
                      </a:r>
                    </a:p>
                    <a:p>
                      <a:r>
                        <a:rPr lang="lv-LV" sz="3600" kern="1200" noProof="0" dirty="0">
                          <a:solidFill>
                            <a:schemeClr val="tx1"/>
                          </a:solidFill>
                          <a:effectLst/>
                          <a:latin typeface="+mn-lt"/>
                          <a:ea typeface="+mn-ea"/>
                          <a:cs typeface="+mn-cs"/>
                        </a:rPr>
                        <a:t>pamatskolu beigušo </a:t>
                      </a:r>
                      <a:r>
                        <a:rPr lang="lv-LV" sz="3600" b="1" kern="1200" noProof="0" dirty="0">
                          <a:solidFill>
                            <a:srgbClr val="6C4891"/>
                          </a:solidFill>
                          <a:effectLst/>
                          <a:latin typeface="+mn-lt"/>
                          <a:ea typeface="+mn-ea"/>
                          <a:cs typeface="+mn-cs"/>
                        </a:rPr>
                        <a:t>6.8 %</a:t>
                      </a:r>
                      <a:r>
                        <a:rPr lang="lv-LV" sz="3600" kern="1200" noProof="0" dirty="0">
                          <a:solidFill>
                            <a:schemeClr val="tx1"/>
                          </a:solidFill>
                          <a:effectLst/>
                          <a:latin typeface="+mn-lt"/>
                          <a:ea typeface="+mn-ea"/>
                          <a:cs typeface="+mn-cs"/>
                        </a:rPr>
                        <a:t> jaunieši un </a:t>
                      </a:r>
                      <a:r>
                        <a:rPr lang="lv-LV" sz="3600" b="1" kern="1200" noProof="0" dirty="0">
                          <a:solidFill>
                            <a:srgbClr val="6C4891"/>
                          </a:solidFill>
                          <a:effectLst/>
                          <a:latin typeface="+mn-lt"/>
                          <a:ea typeface="+mn-ea"/>
                          <a:cs typeface="+mn-cs"/>
                        </a:rPr>
                        <a:t>36.9 % vidusskolas beigušo neturpina tālāku izglītības ieguvi</a:t>
                      </a:r>
                    </a:p>
                  </a:txBody>
                  <a:tcPr/>
                </a:tc>
                <a:extLst>
                  <a:ext uri="{0D108BD9-81ED-4DB2-BD59-A6C34878D82A}">
                    <a16:rowId xmlns:a16="http://schemas.microsoft.com/office/drawing/2014/main" val="987704820"/>
                  </a:ext>
                </a:extLst>
              </a:tr>
              <a:tr h="2488561">
                <a:tc>
                  <a:txBody>
                    <a:bodyPr/>
                    <a:lstStyle/>
                    <a:p>
                      <a:pPr algn="ctr"/>
                      <a:r>
                        <a:rPr lang="lv-LV" sz="3600" kern="1200" noProof="0" dirty="0">
                          <a:solidFill>
                            <a:schemeClr val="tx1"/>
                          </a:solidFill>
                          <a:effectLst/>
                          <a:latin typeface="+mn-lt"/>
                          <a:ea typeface="+mn-ea"/>
                          <a:cs typeface="+mn-cs"/>
                        </a:rPr>
                        <a:t>5,7 % pilsētās</a:t>
                      </a:r>
                    </a:p>
                    <a:p>
                      <a:pPr algn="ctr"/>
                      <a:r>
                        <a:rPr lang="lv-LV" sz="3600" kern="1200" noProof="0" dirty="0">
                          <a:solidFill>
                            <a:schemeClr val="tx1"/>
                          </a:solidFill>
                          <a:effectLst/>
                          <a:latin typeface="+mn-lt"/>
                          <a:ea typeface="+mn-ea"/>
                          <a:cs typeface="+mn-cs"/>
                        </a:rPr>
                        <a:t>8,7 % lauku teritorijās</a:t>
                      </a:r>
                    </a:p>
                    <a:p>
                      <a:endParaRPr lang="lv-LV" noProof="0" dirty="0"/>
                    </a:p>
                  </a:txBody>
                  <a:tcPr/>
                </a:tc>
                <a:tc>
                  <a:txBody>
                    <a:bodyPr/>
                    <a:lstStyle/>
                    <a:p>
                      <a:r>
                        <a:rPr lang="lv-LV" sz="3600" b="1" kern="1200" noProof="0" dirty="0">
                          <a:solidFill>
                            <a:srgbClr val="6C4891"/>
                          </a:solidFill>
                          <a:effectLst/>
                          <a:latin typeface="+mn-lt"/>
                          <a:ea typeface="+mn-ea"/>
                          <a:cs typeface="+mn-cs"/>
                        </a:rPr>
                        <a:t>2023. </a:t>
                      </a:r>
                      <a:r>
                        <a:rPr lang="lv-LV" sz="3600" kern="1200" noProof="0" dirty="0">
                          <a:solidFill>
                            <a:schemeClr val="tx1"/>
                          </a:solidFill>
                          <a:effectLst/>
                          <a:latin typeface="+mn-lt"/>
                          <a:ea typeface="+mn-ea"/>
                          <a:cs typeface="+mn-cs"/>
                        </a:rPr>
                        <a:t>gada ienākumu un dzīves apstākļu statistikas </a:t>
                      </a:r>
                      <a:r>
                        <a:rPr lang="lv-LV" sz="3600" kern="1200" noProof="0" dirty="0" err="1">
                          <a:solidFill>
                            <a:schemeClr val="tx1"/>
                          </a:solidFill>
                          <a:effectLst/>
                          <a:latin typeface="+mn-lt"/>
                          <a:ea typeface="+mn-ea"/>
                          <a:cs typeface="+mn-cs"/>
                        </a:rPr>
                        <a:t>apsekojuma</a:t>
                      </a:r>
                      <a:r>
                        <a:rPr lang="lv-LV" sz="3600" kern="1200" noProof="0" dirty="0">
                          <a:solidFill>
                            <a:schemeClr val="tx1"/>
                          </a:solidFill>
                          <a:effectLst/>
                          <a:latin typeface="+mn-lt"/>
                          <a:ea typeface="+mn-ea"/>
                          <a:cs typeface="+mn-cs"/>
                        </a:rPr>
                        <a:t> dati liecina, ka Latvijā 2022. gadā </a:t>
                      </a:r>
                      <a:r>
                        <a:rPr lang="lv-LV" sz="3600" b="1" kern="1200" noProof="0" dirty="0">
                          <a:solidFill>
                            <a:srgbClr val="6C4891"/>
                          </a:solidFill>
                          <a:effectLst/>
                          <a:latin typeface="+mn-lt"/>
                          <a:ea typeface="+mn-ea"/>
                          <a:cs typeface="+mn-cs"/>
                        </a:rPr>
                        <a:t>nabadzības</a:t>
                      </a:r>
                      <a:r>
                        <a:rPr lang="lv-LV" sz="3600" b="1" kern="1200" noProof="0" dirty="0">
                          <a:solidFill>
                            <a:schemeClr val="tx1"/>
                          </a:solidFill>
                          <a:effectLst/>
                          <a:latin typeface="+mn-lt"/>
                          <a:ea typeface="+mn-ea"/>
                          <a:cs typeface="+mn-cs"/>
                        </a:rPr>
                        <a:t> </a:t>
                      </a:r>
                      <a:r>
                        <a:rPr lang="lv-LV" sz="3600" kern="1200" noProof="0" dirty="0">
                          <a:solidFill>
                            <a:schemeClr val="tx1"/>
                          </a:solidFill>
                          <a:effectLst/>
                          <a:latin typeface="+mn-lt"/>
                          <a:ea typeface="+mn-ea"/>
                          <a:cs typeface="+mn-cs"/>
                        </a:rPr>
                        <a:t>vai </a:t>
                      </a:r>
                      <a:r>
                        <a:rPr lang="lv-LV" sz="3600" b="1" kern="1200" noProof="0" dirty="0">
                          <a:solidFill>
                            <a:srgbClr val="6C4891"/>
                          </a:solidFill>
                          <a:effectLst/>
                          <a:latin typeface="+mn-lt"/>
                          <a:ea typeface="+mn-ea"/>
                          <a:cs typeface="+mn-cs"/>
                        </a:rPr>
                        <a:t>sociālās atstumtības </a:t>
                      </a:r>
                      <a:r>
                        <a:rPr lang="lv-LV" sz="3600" kern="1200" noProof="0" dirty="0">
                          <a:solidFill>
                            <a:schemeClr val="tx1"/>
                          </a:solidFill>
                          <a:effectLst/>
                          <a:latin typeface="+mn-lt"/>
                          <a:ea typeface="+mn-ea"/>
                          <a:cs typeface="+mn-cs"/>
                        </a:rPr>
                        <a:t>riskam bija pakļauti </a:t>
                      </a:r>
                      <a:r>
                        <a:rPr lang="lv-LV" sz="3600" b="1" kern="1200" noProof="0" dirty="0">
                          <a:solidFill>
                            <a:srgbClr val="6C4891"/>
                          </a:solidFill>
                          <a:effectLst/>
                          <a:latin typeface="+mn-lt"/>
                          <a:ea typeface="+mn-ea"/>
                          <a:cs typeface="+mn-cs"/>
                        </a:rPr>
                        <a:t>20,3 % bērnu līdz 17 gadu vecumam</a:t>
                      </a:r>
                    </a:p>
                  </a:txBody>
                  <a:tcPr/>
                </a:tc>
                <a:extLst>
                  <a:ext uri="{0D108BD9-81ED-4DB2-BD59-A6C34878D82A}">
                    <a16:rowId xmlns:a16="http://schemas.microsoft.com/office/drawing/2014/main" val="3143603193"/>
                  </a:ext>
                </a:extLst>
              </a:tr>
              <a:tr h="3300367">
                <a:tc>
                  <a:txBody>
                    <a:bodyPr/>
                    <a:lstStyle/>
                    <a:p>
                      <a:pPr marL="0" algn="l" defTabSz="914400" rtl="0" eaLnBrk="1" latinLnBrk="0" hangingPunct="1"/>
                      <a:r>
                        <a:rPr lang="lv-LV" sz="3600" b="1" kern="1200" noProof="0" dirty="0">
                          <a:solidFill>
                            <a:srgbClr val="6C4891"/>
                          </a:solidFill>
                          <a:effectLst/>
                          <a:latin typeface="+mn-lt"/>
                          <a:ea typeface="+mn-ea"/>
                          <a:cs typeface="+mn-cs"/>
                        </a:rPr>
                        <a:t>2023. gadā 889 jeb 1.04 % 15 – 19 </a:t>
                      </a:r>
                      <a:r>
                        <a:rPr lang="lv-LV" sz="3600" kern="1200" noProof="0" dirty="0">
                          <a:solidFill>
                            <a:schemeClr val="tx1"/>
                          </a:solidFill>
                          <a:effectLst/>
                          <a:latin typeface="+mn-lt"/>
                          <a:ea typeface="+mn-ea"/>
                          <a:cs typeface="+mn-cs"/>
                        </a:rPr>
                        <a:t>gadus veciem</a:t>
                      </a:r>
                    </a:p>
                    <a:p>
                      <a:r>
                        <a:rPr lang="lv-LV" sz="3600" kern="1200" noProof="0" dirty="0">
                          <a:solidFill>
                            <a:schemeClr val="tx1"/>
                          </a:solidFill>
                          <a:effectLst/>
                          <a:latin typeface="+mn-lt"/>
                          <a:ea typeface="+mn-ea"/>
                          <a:cs typeface="+mn-cs"/>
                        </a:rPr>
                        <a:t>jauniešiem </a:t>
                      </a:r>
                      <a:r>
                        <a:rPr lang="lv-LV" sz="3600" b="1" kern="1200" noProof="0" dirty="0">
                          <a:solidFill>
                            <a:srgbClr val="6C4891"/>
                          </a:solidFill>
                          <a:effectLst/>
                          <a:latin typeface="+mn-lt"/>
                          <a:ea typeface="+mn-ea"/>
                          <a:cs typeface="+mn-cs"/>
                        </a:rPr>
                        <a:t>nav izglītības </a:t>
                      </a:r>
                      <a:r>
                        <a:rPr lang="lv-LV" sz="3600" kern="1200" noProof="0" dirty="0">
                          <a:solidFill>
                            <a:schemeClr val="tx1"/>
                          </a:solidFill>
                          <a:effectLst/>
                          <a:latin typeface="+mn-lt"/>
                          <a:ea typeface="+mn-ea"/>
                          <a:cs typeface="+mn-cs"/>
                        </a:rPr>
                        <a:t>vai ir zemāka par sākumskolas izglītību</a:t>
                      </a:r>
                    </a:p>
                  </a:txBody>
                  <a:tcPr/>
                </a:tc>
                <a:tc>
                  <a:txBody>
                    <a:bodyPr/>
                    <a:lstStyle/>
                    <a:p>
                      <a:r>
                        <a:rPr lang="lv-LV" sz="3600" b="1" kern="1200" noProof="0" dirty="0">
                          <a:solidFill>
                            <a:srgbClr val="6C4891"/>
                          </a:solidFill>
                          <a:effectLst/>
                          <a:latin typeface="+mn-lt"/>
                          <a:ea typeface="+mn-ea"/>
                          <a:cs typeface="+mn-cs"/>
                        </a:rPr>
                        <a:t>Pēc 2022. gada PISA </a:t>
                      </a:r>
                      <a:r>
                        <a:rPr lang="lv-LV" sz="3600" kern="1200" noProof="0" dirty="0">
                          <a:solidFill>
                            <a:schemeClr val="tx1"/>
                          </a:solidFill>
                          <a:effectLst/>
                          <a:latin typeface="+mn-lt"/>
                          <a:ea typeface="+mn-ea"/>
                          <a:cs typeface="+mn-cs"/>
                        </a:rPr>
                        <a:t>pētījumā iegūtajiem punktiem</a:t>
                      </a:r>
                    </a:p>
                    <a:p>
                      <a:r>
                        <a:rPr lang="lv-LV" sz="3600" kern="1200" noProof="0" dirty="0">
                          <a:solidFill>
                            <a:schemeClr val="tx1"/>
                          </a:solidFill>
                          <a:effectLst/>
                          <a:latin typeface="+mn-lt"/>
                          <a:ea typeface="+mn-ea"/>
                          <a:cs typeface="+mn-cs"/>
                        </a:rPr>
                        <a:t>matemātikas, lasītprasmes un dabaszinātņu pārbaudēs </a:t>
                      </a:r>
                      <a:r>
                        <a:rPr lang="lv-LV" sz="3600" b="1" kern="1200" noProof="0" dirty="0">
                          <a:solidFill>
                            <a:srgbClr val="6C4891"/>
                          </a:solidFill>
                          <a:effectLst/>
                          <a:latin typeface="+mn-lt"/>
                          <a:ea typeface="+mn-ea"/>
                          <a:cs typeface="+mn-cs"/>
                        </a:rPr>
                        <a:t>10,6 </a:t>
                      </a:r>
                      <a:r>
                        <a:rPr lang="lv-LV" sz="3600" b="1" kern="1200" noProof="0" dirty="0">
                          <a:solidFill>
                            <a:schemeClr val="tx1"/>
                          </a:solidFill>
                          <a:effectLst/>
                          <a:latin typeface="+mn-lt"/>
                          <a:ea typeface="+mn-ea"/>
                          <a:cs typeface="+mn-cs"/>
                        </a:rPr>
                        <a:t>% </a:t>
                      </a:r>
                      <a:r>
                        <a:rPr lang="lv-LV" sz="3600" kern="1200" noProof="0" dirty="0">
                          <a:solidFill>
                            <a:schemeClr val="tx1"/>
                          </a:solidFill>
                          <a:effectLst/>
                          <a:latin typeface="+mn-lt"/>
                          <a:ea typeface="+mn-ea"/>
                          <a:cs typeface="+mn-cs"/>
                        </a:rPr>
                        <a:t>skolēnu uzrāda</a:t>
                      </a:r>
                      <a:r>
                        <a:rPr lang="lv-LV" sz="3600" b="1" kern="1200" noProof="0" dirty="0">
                          <a:solidFill>
                            <a:schemeClr val="tx1"/>
                          </a:solidFill>
                          <a:effectLst/>
                          <a:latin typeface="+mn-lt"/>
                          <a:ea typeface="+mn-ea"/>
                          <a:cs typeface="+mn-cs"/>
                        </a:rPr>
                        <a:t> </a:t>
                      </a:r>
                      <a:r>
                        <a:rPr lang="lv-LV" sz="3600" b="1" kern="1200" noProof="0" dirty="0">
                          <a:solidFill>
                            <a:srgbClr val="6C4891"/>
                          </a:solidFill>
                          <a:effectLst/>
                          <a:latin typeface="+mn-lt"/>
                          <a:ea typeface="+mn-ea"/>
                          <a:cs typeface="+mn-cs"/>
                        </a:rPr>
                        <a:t>zemu novērtējumu visos trīs priekšmetos</a:t>
                      </a:r>
                    </a:p>
                    <a:p>
                      <a:endParaRPr lang="lv-LV" noProof="0" dirty="0"/>
                    </a:p>
                  </a:txBody>
                  <a:tcPr/>
                </a:tc>
                <a:extLst>
                  <a:ext uri="{0D108BD9-81ED-4DB2-BD59-A6C34878D82A}">
                    <a16:rowId xmlns:a16="http://schemas.microsoft.com/office/drawing/2014/main" val="3321051857"/>
                  </a:ext>
                </a:extLst>
              </a:tr>
            </a:tbl>
          </a:graphicData>
        </a:graphic>
      </p:graphicFrame>
      <p:sp>
        <p:nvSpPr>
          <p:cNvPr id="9" name="Down Arrow 8">
            <a:extLst>
              <a:ext uri="{FF2B5EF4-FFF2-40B4-BE49-F238E27FC236}">
                <a16:creationId xmlns:a16="http://schemas.microsoft.com/office/drawing/2014/main" id="{7D2ACBDF-06BA-BA42-44B9-DEA5EF07259E}"/>
              </a:ext>
            </a:extLst>
          </p:cNvPr>
          <p:cNvSpPr/>
          <p:nvPr/>
        </p:nvSpPr>
        <p:spPr>
          <a:xfrm>
            <a:off x="10759689" y="5055636"/>
            <a:ext cx="659146" cy="10541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noProof="0" dirty="0"/>
          </a:p>
        </p:txBody>
      </p:sp>
      <p:sp>
        <p:nvSpPr>
          <p:cNvPr id="10" name="Down Arrow 9">
            <a:extLst>
              <a:ext uri="{FF2B5EF4-FFF2-40B4-BE49-F238E27FC236}">
                <a16:creationId xmlns:a16="http://schemas.microsoft.com/office/drawing/2014/main" id="{635B3482-AA8C-983E-9B76-EC5BC74F259E}"/>
              </a:ext>
            </a:extLst>
          </p:cNvPr>
          <p:cNvSpPr/>
          <p:nvPr/>
        </p:nvSpPr>
        <p:spPr>
          <a:xfrm>
            <a:off x="21740389" y="5071495"/>
            <a:ext cx="659146" cy="10541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noProof="0" dirty="0"/>
          </a:p>
        </p:txBody>
      </p:sp>
      <p:sp>
        <p:nvSpPr>
          <p:cNvPr id="11" name="Down Arrow 10">
            <a:extLst>
              <a:ext uri="{FF2B5EF4-FFF2-40B4-BE49-F238E27FC236}">
                <a16:creationId xmlns:a16="http://schemas.microsoft.com/office/drawing/2014/main" id="{FCF1DEA4-9574-F1D8-F439-6FC9E2F16F6A}"/>
              </a:ext>
            </a:extLst>
          </p:cNvPr>
          <p:cNvSpPr/>
          <p:nvPr/>
        </p:nvSpPr>
        <p:spPr>
          <a:xfrm>
            <a:off x="22077286" y="7063320"/>
            <a:ext cx="659146" cy="10541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noProof="0" dirty="0"/>
          </a:p>
        </p:txBody>
      </p:sp>
    </p:spTree>
    <p:extLst>
      <p:ext uri="{BB962C8B-B14F-4D97-AF65-F5344CB8AC3E}">
        <p14:creationId xmlns:p14="http://schemas.microsoft.com/office/powerpoint/2010/main" val="248421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FBEE0-AE17-B0DA-C140-AED6D2850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7F0A58-F0D2-05B2-3497-52F22D305CD1}"/>
              </a:ext>
            </a:extLst>
          </p:cNvPr>
          <p:cNvSpPr>
            <a:spLocks noGrp="1"/>
          </p:cNvSpPr>
          <p:nvPr>
            <p:ph type="title"/>
          </p:nvPr>
        </p:nvSpPr>
        <p:spPr>
          <a:xfrm>
            <a:off x="1162534" y="1256030"/>
            <a:ext cx="21573898" cy="2027600"/>
          </a:xfrm>
        </p:spPr>
        <p:txBody>
          <a:bodyPr>
            <a:noAutofit/>
          </a:bodyPr>
          <a:lstStyle/>
          <a:p>
            <a:r>
              <a:rPr lang="lv-LV" sz="8000" noProof="0" dirty="0"/>
              <a:t>Lasītprasme</a:t>
            </a:r>
          </a:p>
        </p:txBody>
      </p:sp>
      <p:sp>
        <p:nvSpPr>
          <p:cNvPr id="4" name="TextBox 3">
            <a:extLst>
              <a:ext uri="{FF2B5EF4-FFF2-40B4-BE49-F238E27FC236}">
                <a16:creationId xmlns:a16="http://schemas.microsoft.com/office/drawing/2014/main" id="{13DB777A-CB4E-0269-436F-ABC8C9A73DF7}"/>
              </a:ext>
            </a:extLst>
          </p:cNvPr>
          <p:cNvSpPr txBox="1"/>
          <p:nvPr/>
        </p:nvSpPr>
        <p:spPr>
          <a:xfrm>
            <a:off x="1406637" y="4008127"/>
            <a:ext cx="21573899" cy="3785652"/>
          </a:xfrm>
          <a:prstGeom prst="rect">
            <a:avLst/>
          </a:prstGeom>
          <a:noFill/>
        </p:spPr>
        <p:txBody>
          <a:bodyPr wrap="square">
            <a:spAutoFit/>
          </a:bodyPr>
          <a:lstStyle/>
          <a:p>
            <a:pPr algn="l"/>
            <a:r>
              <a:rPr lang="lv-LV" sz="4000" noProof="0" dirty="0">
                <a:solidFill>
                  <a:schemeClr val="tx2"/>
                </a:solidFill>
              </a:rPr>
              <a:t>Pēc Starptautiskās lasītprasmes novērtēšanas pētījuma (PIRLS) 2021. gadā Latvijas skolēni sasniedz:​ </a:t>
            </a:r>
          </a:p>
          <a:p>
            <a:pPr marL="685800" indent="-685800" algn="l">
              <a:buFont typeface="Arial" panose="020B0604020202020204" pitchFamily="34" charset="0"/>
              <a:buChar char="•"/>
            </a:pPr>
            <a:r>
              <a:rPr lang="lv-LV" sz="4000" noProof="0" dirty="0">
                <a:solidFill>
                  <a:schemeClr val="tx2"/>
                </a:solidFill>
              </a:rPr>
              <a:t>zemo līmeni (400) punkti – 94 % ​ </a:t>
            </a:r>
          </a:p>
          <a:p>
            <a:pPr marL="685800" indent="-685800" algn="l">
              <a:buFont typeface="Arial" panose="020B0604020202020204" pitchFamily="34" charset="0"/>
              <a:buChar char="•"/>
            </a:pPr>
            <a:r>
              <a:rPr lang="lv-LV" sz="4000" noProof="0" dirty="0">
                <a:solidFill>
                  <a:schemeClr val="tx2"/>
                </a:solidFill>
              </a:rPr>
              <a:t>vidējo līmeni (475) punkti – 78 % ​ </a:t>
            </a:r>
          </a:p>
          <a:p>
            <a:pPr marL="685800" indent="-685800" algn="l">
              <a:buFont typeface="Arial" panose="020B0604020202020204" pitchFamily="34" charset="0"/>
              <a:buChar char="•"/>
            </a:pPr>
            <a:r>
              <a:rPr lang="lv-LV" sz="4000" noProof="0" dirty="0">
                <a:solidFill>
                  <a:schemeClr val="tx2"/>
                </a:solidFill>
              </a:rPr>
              <a:t>augsto līmeni (550) punkti – 40 % ​ </a:t>
            </a:r>
          </a:p>
          <a:p>
            <a:pPr marL="685800" indent="-685800" algn="l">
              <a:buFont typeface="Arial" panose="020B0604020202020204" pitchFamily="34" charset="0"/>
              <a:buChar char="•"/>
            </a:pPr>
            <a:r>
              <a:rPr lang="lv-LV" sz="4000" noProof="0" dirty="0">
                <a:solidFill>
                  <a:schemeClr val="tx2"/>
                </a:solidFill>
              </a:rPr>
              <a:t>augstāko līmeni (625) punkti – 8 %​ </a:t>
            </a:r>
          </a:p>
          <a:p>
            <a:pPr algn="l"/>
            <a:r>
              <a:rPr lang="lv-LV" sz="4000" noProof="0" dirty="0">
                <a:solidFill>
                  <a:schemeClr val="tx2"/>
                </a:solidFill>
              </a:rPr>
              <a:t>Zemāko lasītprasmes līmeni nesasniedza 6 %, tātad aptuveni </a:t>
            </a:r>
            <a:r>
              <a:rPr lang="lv-LV" sz="4000" b="1" noProof="0" dirty="0">
                <a:solidFill>
                  <a:schemeClr val="accent1"/>
                </a:solidFill>
              </a:rPr>
              <a:t>katrs 17. Latvijas skolēns nesaprot, ko lasa</a:t>
            </a:r>
          </a:p>
        </p:txBody>
      </p:sp>
      <p:sp>
        <p:nvSpPr>
          <p:cNvPr id="13" name="Rectangle 12">
            <a:extLst>
              <a:ext uri="{FF2B5EF4-FFF2-40B4-BE49-F238E27FC236}">
                <a16:creationId xmlns:a16="http://schemas.microsoft.com/office/drawing/2014/main" id="{EC4B3B3B-E717-9D41-C514-40AABE2155A0}"/>
              </a:ext>
            </a:extLst>
          </p:cNvPr>
          <p:cNvSpPr/>
          <p:nvPr/>
        </p:nvSpPr>
        <p:spPr>
          <a:xfrm>
            <a:off x="-126100" y="8518276"/>
            <a:ext cx="24639374" cy="2294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noProof="0" dirty="0"/>
          </a:p>
        </p:txBody>
      </p:sp>
      <p:sp>
        <p:nvSpPr>
          <p:cNvPr id="15" name="TextBox 14">
            <a:extLst>
              <a:ext uri="{FF2B5EF4-FFF2-40B4-BE49-F238E27FC236}">
                <a16:creationId xmlns:a16="http://schemas.microsoft.com/office/drawing/2014/main" id="{6D605881-6B8D-CBDD-8024-0AC7BDBA1E1D}"/>
              </a:ext>
            </a:extLst>
          </p:cNvPr>
          <p:cNvSpPr txBox="1"/>
          <p:nvPr/>
        </p:nvSpPr>
        <p:spPr>
          <a:xfrm>
            <a:off x="13390195" y="9121478"/>
            <a:ext cx="4528751" cy="861774"/>
          </a:xfrm>
          <a:prstGeom prst="rect">
            <a:avLst/>
          </a:prstGeom>
          <a:noFill/>
        </p:spPr>
        <p:txBody>
          <a:bodyPr wrap="square">
            <a:spAutoFit/>
          </a:bodyPr>
          <a:lstStyle/>
          <a:p>
            <a:r>
              <a:rPr lang="lv-LV" sz="5000" b="1" i="0" u="none" strike="noStrike" noProof="0" dirty="0">
                <a:solidFill>
                  <a:schemeClr val="accent1"/>
                </a:solidFill>
                <a:effectLst/>
              </a:rPr>
              <a:t>Pēc VIIS datiem:</a:t>
            </a:r>
            <a:endParaRPr lang="lv-LV" sz="5000" noProof="0" dirty="0">
              <a:solidFill>
                <a:schemeClr val="accent1"/>
              </a:solidFill>
            </a:endParaRPr>
          </a:p>
        </p:txBody>
      </p:sp>
      <p:sp>
        <p:nvSpPr>
          <p:cNvPr id="17" name="TextBox 16">
            <a:extLst>
              <a:ext uri="{FF2B5EF4-FFF2-40B4-BE49-F238E27FC236}">
                <a16:creationId xmlns:a16="http://schemas.microsoft.com/office/drawing/2014/main" id="{5E7C5F65-79CB-B402-A2C5-30A7FC5B2244}"/>
              </a:ext>
            </a:extLst>
          </p:cNvPr>
          <p:cNvSpPr txBox="1"/>
          <p:nvPr/>
        </p:nvSpPr>
        <p:spPr>
          <a:xfrm>
            <a:off x="8686800" y="10356971"/>
            <a:ext cx="14807515" cy="2349361"/>
          </a:xfrm>
          <a:prstGeom prst="rect">
            <a:avLst/>
          </a:prstGeom>
          <a:noFill/>
        </p:spPr>
        <p:txBody>
          <a:bodyPr wrap="square">
            <a:spAutoFit/>
          </a:bodyPr>
          <a:lstStyle/>
          <a:p>
            <a:pPr marL="571500" indent="-571500" algn="l">
              <a:lnSpc>
                <a:spcPts val="4350"/>
              </a:lnSpc>
              <a:buFont typeface="Arial" panose="020B0604020202020204" pitchFamily="34" charset="0"/>
              <a:buChar char="•"/>
            </a:pPr>
            <a:r>
              <a:rPr lang="lv-LV" sz="4000" b="1" noProof="0" dirty="0">
                <a:solidFill>
                  <a:schemeClr val="tx2"/>
                </a:solidFill>
              </a:rPr>
              <a:t>Uz 01.09.2023. </a:t>
            </a:r>
            <a:r>
              <a:rPr lang="lv-LV" sz="4000" noProof="0" dirty="0">
                <a:solidFill>
                  <a:schemeClr val="tx2"/>
                </a:solidFill>
              </a:rPr>
              <a:t>1.–3. klasē pašvaldību dibinātajās vispārizglītojošajās izglītības iestādēs 62286 izglītojamie, no tiem 6 % = 3737 </a:t>
            </a:r>
          </a:p>
          <a:p>
            <a:pPr marL="571500" indent="-571500" algn="l">
              <a:lnSpc>
                <a:spcPts val="4350"/>
              </a:lnSpc>
              <a:buFont typeface="Arial" panose="020B0604020202020204" pitchFamily="34" charset="0"/>
              <a:buChar char="•"/>
            </a:pPr>
            <a:endParaRPr lang="lv-LV" sz="4000" noProof="0" dirty="0">
              <a:solidFill>
                <a:schemeClr val="tx2"/>
              </a:solidFill>
            </a:endParaRPr>
          </a:p>
          <a:p>
            <a:pPr marL="571500" indent="-571500" algn="l">
              <a:lnSpc>
                <a:spcPts val="4350"/>
              </a:lnSpc>
              <a:buFont typeface="Arial" panose="020B0604020202020204" pitchFamily="34" charset="0"/>
              <a:buChar char="•"/>
            </a:pPr>
            <a:r>
              <a:rPr lang="lv-LV" sz="4000" b="1" noProof="0" dirty="0">
                <a:solidFill>
                  <a:schemeClr val="tx2"/>
                </a:solidFill>
              </a:rPr>
              <a:t>Uz 01.09.2024.</a:t>
            </a:r>
            <a:r>
              <a:rPr lang="lv-LV" sz="4000" noProof="0" dirty="0">
                <a:solidFill>
                  <a:schemeClr val="tx2"/>
                </a:solidFill>
              </a:rPr>
              <a:t> 1.–3. klasē – 61646, no tiem 6 % = 3698</a:t>
            </a:r>
          </a:p>
        </p:txBody>
      </p:sp>
      <p:pic>
        <p:nvPicPr>
          <p:cNvPr id="21" name="Picture 20" descr="A child writing on a book&#10;&#10;Description automatically generated">
            <a:extLst>
              <a:ext uri="{FF2B5EF4-FFF2-40B4-BE49-F238E27FC236}">
                <a16:creationId xmlns:a16="http://schemas.microsoft.com/office/drawing/2014/main" id="{A4951EA4-74EA-6315-AB42-A34EFD0695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9303" y="9033444"/>
            <a:ext cx="6391737" cy="4352932"/>
          </a:xfrm>
          <a:prstGeom prst="rect">
            <a:avLst/>
          </a:prstGeom>
        </p:spPr>
      </p:pic>
    </p:spTree>
    <p:extLst>
      <p:ext uri="{BB962C8B-B14F-4D97-AF65-F5344CB8AC3E}">
        <p14:creationId xmlns:p14="http://schemas.microsoft.com/office/powerpoint/2010/main" val="305484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2ACF507-5E04-44A9-943B-0CB44FBEBB4E}"/>
              </a:ext>
            </a:extLst>
          </p:cNvPr>
          <p:cNvSpPr>
            <a:spLocks noGrp="1"/>
          </p:cNvSpPr>
          <p:nvPr>
            <p:ph type="title"/>
          </p:nvPr>
        </p:nvSpPr>
        <p:spPr/>
        <p:txBody>
          <a:bodyPr/>
          <a:lstStyle/>
          <a:p>
            <a:r>
              <a:rPr lang="lv-LV" sz="7200" noProof="0" dirty="0"/>
              <a:t>Atkārtoti mācās 9. klasē </a:t>
            </a:r>
            <a:endParaRPr lang="lv-LV" sz="9600" noProof="0" dirty="0"/>
          </a:p>
        </p:txBody>
      </p:sp>
      <p:sp>
        <p:nvSpPr>
          <p:cNvPr id="2" name="Rectangle 1">
            <a:extLst>
              <a:ext uri="{FF2B5EF4-FFF2-40B4-BE49-F238E27FC236}">
                <a16:creationId xmlns:a16="http://schemas.microsoft.com/office/drawing/2014/main" id="{D873CD28-C2B3-431D-8D8C-8ED4DFF5EC25}"/>
              </a:ext>
            </a:extLst>
          </p:cNvPr>
          <p:cNvSpPr/>
          <p:nvPr/>
        </p:nvSpPr>
        <p:spPr>
          <a:xfrm>
            <a:off x="1632135" y="4202504"/>
            <a:ext cx="10087322" cy="4427916"/>
          </a:xfrm>
          <a:prstGeom prst="rect">
            <a:avLst/>
          </a:prstGeom>
          <a:solidFill>
            <a:srgbClr val="D5E041"/>
          </a:solidFill>
          <a:ln>
            <a:solidFill>
              <a:srgbClr val="D5E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lv-LV" sz="4000" noProof="0" dirty="0">
              <a:solidFill>
                <a:schemeClr val="bg1"/>
              </a:solidFill>
            </a:endParaRPr>
          </a:p>
        </p:txBody>
      </p:sp>
      <p:sp>
        <p:nvSpPr>
          <p:cNvPr id="8" name="Rectangle 7">
            <a:extLst>
              <a:ext uri="{FF2B5EF4-FFF2-40B4-BE49-F238E27FC236}">
                <a16:creationId xmlns:a16="http://schemas.microsoft.com/office/drawing/2014/main" id="{70D3E109-D196-48B8-88B1-D272632616CE}"/>
              </a:ext>
            </a:extLst>
          </p:cNvPr>
          <p:cNvSpPr/>
          <p:nvPr/>
        </p:nvSpPr>
        <p:spPr>
          <a:xfrm>
            <a:off x="12193587" y="4202504"/>
            <a:ext cx="10087322" cy="4427916"/>
          </a:xfrm>
          <a:prstGeom prst="rect">
            <a:avLst/>
          </a:prstGeom>
          <a:solidFill>
            <a:srgbClr val="D5E041"/>
          </a:solidFill>
          <a:ln>
            <a:solidFill>
              <a:srgbClr val="D5E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4800" noProof="0" dirty="0">
              <a:solidFill>
                <a:schemeClr val="bg1"/>
              </a:solidFill>
              <a:highlight>
                <a:srgbClr val="6C4891"/>
              </a:highlight>
              <a:latin typeface="Helvetica" pitchFamily="2" charset="0"/>
            </a:endParaRPr>
          </a:p>
        </p:txBody>
      </p:sp>
      <p:sp>
        <p:nvSpPr>
          <p:cNvPr id="3" name="TextBox 2">
            <a:extLst>
              <a:ext uri="{FF2B5EF4-FFF2-40B4-BE49-F238E27FC236}">
                <a16:creationId xmlns:a16="http://schemas.microsoft.com/office/drawing/2014/main" id="{954F885B-6F25-A7DB-0C18-5A5D6062DF8C}"/>
              </a:ext>
            </a:extLst>
          </p:cNvPr>
          <p:cNvSpPr txBox="1"/>
          <p:nvPr/>
        </p:nvSpPr>
        <p:spPr>
          <a:xfrm>
            <a:off x="2225716" y="4975682"/>
            <a:ext cx="8900160" cy="2300310"/>
          </a:xfrm>
          <a:prstGeom prst="rect">
            <a:avLst/>
          </a:prstGeom>
          <a:noFill/>
        </p:spPr>
        <p:txBody>
          <a:bodyPr wrap="square" rtlCol="0">
            <a:spAutoFit/>
          </a:bodyPr>
          <a:lstStyle/>
          <a:p>
            <a:pPr algn="ctr">
              <a:lnSpc>
                <a:spcPts val="4275"/>
              </a:lnSpc>
            </a:pPr>
            <a:r>
              <a:rPr lang="lv-LV" sz="4000" b="1" noProof="0" dirty="0">
                <a:solidFill>
                  <a:srgbClr val="6C4891"/>
                </a:solidFill>
                <a:latin typeface="Helvetica" pitchFamily="2" charset="0"/>
              </a:rPr>
              <a:t>2022./2023</a:t>
            </a:r>
            <a:r>
              <a:rPr lang="lv-LV" sz="4000" noProof="0" dirty="0">
                <a:solidFill>
                  <a:srgbClr val="6C4891"/>
                </a:solidFill>
                <a:latin typeface="Helvetica" pitchFamily="2" charset="0"/>
              </a:rPr>
              <a:t>. mācību gadā</a:t>
            </a:r>
          </a:p>
          <a:p>
            <a:pPr algn="ctr">
              <a:lnSpc>
                <a:spcPts val="4275"/>
              </a:lnSpc>
            </a:pPr>
            <a:r>
              <a:rPr lang="lv-LV" sz="4000" noProof="0" dirty="0">
                <a:solidFill>
                  <a:srgbClr val="6C4891"/>
                </a:solidFill>
                <a:latin typeface="Helvetica" pitchFamily="2" charset="0"/>
              </a:rPr>
              <a:t>9. klases centralizētos eksāmenus (vienu vai vairākus)</a:t>
            </a:r>
          </a:p>
          <a:p>
            <a:pPr algn="ctr">
              <a:lnSpc>
                <a:spcPts val="4275"/>
              </a:lnSpc>
            </a:pPr>
            <a:r>
              <a:rPr lang="lv-LV" sz="4000" noProof="0" dirty="0">
                <a:solidFill>
                  <a:srgbClr val="6C4891"/>
                </a:solidFill>
                <a:latin typeface="Helvetica" pitchFamily="2" charset="0"/>
              </a:rPr>
              <a:t>nenokārtoja 881 skolēns)</a:t>
            </a:r>
          </a:p>
        </p:txBody>
      </p:sp>
      <p:sp>
        <p:nvSpPr>
          <p:cNvPr id="5" name="Rectangle 4">
            <a:extLst>
              <a:ext uri="{FF2B5EF4-FFF2-40B4-BE49-F238E27FC236}">
                <a16:creationId xmlns:a16="http://schemas.microsoft.com/office/drawing/2014/main" id="{182DC2E0-4E50-544E-08E2-6CFAC8031DC9}"/>
              </a:ext>
            </a:extLst>
          </p:cNvPr>
          <p:cNvSpPr/>
          <p:nvPr/>
        </p:nvSpPr>
        <p:spPr>
          <a:xfrm>
            <a:off x="5833872" y="8859235"/>
            <a:ext cx="12271248" cy="4635435"/>
          </a:xfrm>
          <a:prstGeom prst="rect">
            <a:avLst/>
          </a:prstGeom>
          <a:solidFill>
            <a:srgbClr val="6C4891"/>
          </a:solidFill>
          <a:ln>
            <a:solidFill>
              <a:srgbClr val="6C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4800" noProof="0" dirty="0">
              <a:solidFill>
                <a:srgbClr val="6C4891"/>
              </a:solidFill>
              <a:latin typeface="Helvetica" pitchFamily="2" charset="0"/>
            </a:endParaRPr>
          </a:p>
        </p:txBody>
      </p:sp>
      <p:sp>
        <p:nvSpPr>
          <p:cNvPr id="6" name="TextBox 5">
            <a:extLst>
              <a:ext uri="{FF2B5EF4-FFF2-40B4-BE49-F238E27FC236}">
                <a16:creationId xmlns:a16="http://schemas.microsoft.com/office/drawing/2014/main" id="{95437618-5D41-2F55-D109-99B653FA0A4F}"/>
              </a:ext>
            </a:extLst>
          </p:cNvPr>
          <p:cNvSpPr txBox="1"/>
          <p:nvPr/>
        </p:nvSpPr>
        <p:spPr>
          <a:xfrm>
            <a:off x="12649993" y="4658288"/>
            <a:ext cx="9174509" cy="3516347"/>
          </a:xfrm>
          <a:prstGeom prst="rect">
            <a:avLst/>
          </a:prstGeom>
          <a:noFill/>
        </p:spPr>
        <p:txBody>
          <a:bodyPr wrap="square" rtlCol="0">
            <a:spAutoFit/>
          </a:bodyPr>
          <a:lstStyle/>
          <a:p>
            <a:pPr algn="l">
              <a:lnSpc>
                <a:spcPts val="4125"/>
              </a:lnSpc>
            </a:pPr>
            <a:r>
              <a:rPr lang="lv-LV" sz="4000" b="1" i="0" u="none" strike="noStrike" noProof="0" dirty="0">
                <a:solidFill>
                  <a:srgbClr val="6C4891"/>
                </a:solidFill>
                <a:effectLst/>
                <a:latin typeface="YAFcfoaHu-s 0"/>
              </a:rPr>
              <a:t>2023./2024</a:t>
            </a:r>
            <a:r>
              <a:rPr lang="lv-LV" sz="4000" b="0" i="0" u="none" strike="noStrike" noProof="0" dirty="0">
                <a:solidFill>
                  <a:srgbClr val="6C4891"/>
                </a:solidFill>
                <a:effectLst/>
                <a:latin typeface="YAFcfoaHu-s 0"/>
              </a:rPr>
              <a:t>. mācību gadā 9. klases CE </a:t>
            </a:r>
            <a:r>
              <a:rPr lang="lv-LV" sz="4000" b="1" i="0" u="none" strike="noStrike" noProof="0" dirty="0">
                <a:solidFill>
                  <a:srgbClr val="6C4891"/>
                </a:solidFill>
                <a:effectLst/>
                <a:latin typeface="YAFcfoaHu-s 0"/>
              </a:rPr>
              <a:t>nenokārtoja</a:t>
            </a:r>
            <a:r>
              <a:rPr lang="lv-LV" sz="4000" b="0" i="0" u="none" strike="noStrike" noProof="0" dirty="0">
                <a:solidFill>
                  <a:srgbClr val="6C4891"/>
                </a:solidFill>
                <a:effectLst/>
                <a:latin typeface="YAFcfoaHu-s 0"/>
              </a:rPr>
              <a:t> </a:t>
            </a:r>
            <a:r>
              <a:rPr lang="lv-LV" sz="4000" b="1" i="0" u="none" strike="noStrike" noProof="0" dirty="0">
                <a:solidFill>
                  <a:srgbClr val="6C4891"/>
                </a:solidFill>
                <a:effectLst/>
                <a:latin typeface="YAFcfoaHu-s 0"/>
              </a:rPr>
              <a:t>729 skolēns</a:t>
            </a:r>
            <a:r>
              <a:rPr lang="lv-LV" sz="4000" b="0" i="0" u="none" strike="noStrike" noProof="0" dirty="0">
                <a:solidFill>
                  <a:srgbClr val="6C4891"/>
                </a:solidFill>
                <a:effectLst/>
                <a:latin typeface="YAFcfoaHu-s 0"/>
              </a:rPr>
              <a:t> </a:t>
            </a:r>
          </a:p>
          <a:p>
            <a:pPr algn="l">
              <a:lnSpc>
                <a:spcPts val="4125"/>
              </a:lnSpc>
            </a:pPr>
            <a:r>
              <a:rPr lang="lv-LV" sz="4000" b="0" i="0" u="none" strike="noStrike" noProof="0" dirty="0">
                <a:solidFill>
                  <a:srgbClr val="6C4891"/>
                </a:solidFill>
                <a:effectLst/>
                <a:latin typeface="YAFcfoaHu-s 0"/>
              </a:rPr>
              <a:t>vienu - 632, divus - 86, trīs - 1</a:t>
            </a:r>
          </a:p>
          <a:p>
            <a:pPr algn="l">
              <a:buFont typeface="Arial" panose="020B0604020202020204" pitchFamily="34" charset="0"/>
              <a:buChar char="•"/>
            </a:pPr>
            <a:r>
              <a:rPr lang="lv-LV" sz="4000" b="0" i="0" u="none" strike="noStrike" noProof="0" dirty="0">
                <a:solidFill>
                  <a:srgbClr val="6C4891"/>
                </a:solidFill>
                <a:effectLst/>
              </a:rPr>
              <a:t>matemātikā - 593 ​</a:t>
            </a:r>
          </a:p>
          <a:p>
            <a:pPr algn="l">
              <a:buFont typeface="Arial" panose="020B0604020202020204" pitchFamily="34" charset="0"/>
              <a:buChar char="•"/>
            </a:pPr>
            <a:r>
              <a:rPr lang="lv-LV" sz="4000" b="0" i="0" u="none" strike="noStrike" noProof="0" dirty="0">
                <a:solidFill>
                  <a:srgbClr val="6C4891"/>
                </a:solidFill>
                <a:effectLst/>
              </a:rPr>
              <a:t>latviešu valodā - 88</a:t>
            </a:r>
          </a:p>
          <a:p>
            <a:pPr algn="l">
              <a:buFont typeface="Arial" panose="020B0604020202020204" pitchFamily="34" charset="0"/>
              <a:buChar char="•"/>
            </a:pPr>
            <a:r>
              <a:rPr lang="lv-LV" sz="4000" b="0" i="0" u="none" strike="noStrike" noProof="0" dirty="0">
                <a:solidFill>
                  <a:srgbClr val="6C4891"/>
                </a:solidFill>
                <a:effectLst/>
              </a:rPr>
              <a:t>svešvalodā - 156</a:t>
            </a:r>
          </a:p>
        </p:txBody>
      </p:sp>
      <p:sp>
        <p:nvSpPr>
          <p:cNvPr id="7" name="TextBox 6">
            <a:extLst>
              <a:ext uri="{FF2B5EF4-FFF2-40B4-BE49-F238E27FC236}">
                <a16:creationId xmlns:a16="http://schemas.microsoft.com/office/drawing/2014/main" id="{52C6D007-DA5E-44CA-60B1-BC7A15FC44CF}"/>
              </a:ext>
            </a:extLst>
          </p:cNvPr>
          <p:cNvSpPr txBox="1"/>
          <p:nvPr/>
        </p:nvSpPr>
        <p:spPr>
          <a:xfrm>
            <a:off x="7552603" y="9245563"/>
            <a:ext cx="9281968" cy="4139595"/>
          </a:xfrm>
          <a:prstGeom prst="rect">
            <a:avLst/>
          </a:prstGeom>
          <a:noFill/>
        </p:spPr>
        <p:txBody>
          <a:bodyPr wrap="square" rtlCol="0">
            <a:spAutoFit/>
          </a:bodyPr>
          <a:lstStyle/>
          <a:p>
            <a:pPr algn="l">
              <a:lnSpc>
                <a:spcPts val="3525"/>
              </a:lnSpc>
            </a:pPr>
            <a:r>
              <a:rPr lang="lv-LV" sz="4000" b="0" i="0" u="none" strike="noStrike" noProof="0" dirty="0">
                <a:solidFill>
                  <a:schemeClr val="bg1"/>
                </a:solidFill>
                <a:effectLst/>
                <a:latin typeface="YAFcfoaHu-s 0"/>
              </a:rPr>
              <a:t>Pēc VIIS datiem uz 01.09.2024. 9. klasē atkārtoti mācās 696 izglītojamie:​</a:t>
            </a:r>
          </a:p>
          <a:p>
            <a:pPr algn="l">
              <a:lnSpc>
                <a:spcPts val="3525"/>
              </a:lnSpc>
            </a:pPr>
            <a:endParaRPr lang="lv-LV" sz="4000" b="0" i="0" u="none" strike="noStrike" noProof="0" dirty="0">
              <a:solidFill>
                <a:schemeClr val="bg1"/>
              </a:solidFill>
              <a:effectLst/>
              <a:latin typeface="YAFcfoaHu-s 0"/>
            </a:endParaRPr>
          </a:p>
          <a:p>
            <a:pPr algn="l">
              <a:buFont typeface="Arial" panose="020B0604020202020204" pitchFamily="34" charset="0"/>
              <a:buChar char="•"/>
            </a:pPr>
            <a:r>
              <a:rPr lang="lv-LV" sz="4000" b="0" i="0" u="none" strike="noStrike" noProof="0" dirty="0">
                <a:solidFill>
                  <a:schemeClr val="bg1"/>
                </a:solidFill>
                <a:effectLst/>
              </a:rPr>
              <a:t>Vispārējā izglītībā - </a:t>
            </a:r>
            <a:r>
              <a:rPr lang="lv-LV" sz="4000" b="1" i="0" u="none" strike="noStrike" noProof="0" dirty="0">
                <a:solidFill>
                  <a:schemeClr val="bg1"/>
                </a:solidFill>
                <a:effectLst/>
              </a:rPr>
              <a:t>674​</a:t>
            </a:r>
          </a:p>
          <a:p>
            <a:pPr algn="ctr">
              <a:lnSpc>
                <a:spcPts val="3525"/>
              </a:lnSpc>
            </a:pPr>
            <a:r>
              <a:rPr lang="lv-LV" sz="3600" b="0" i="0" u="none" strike="noStrike" noProof="0" dirty="0">
                <a:solidFill>
                  <a:schemeClr val="bg1"/>
                </a:solidFill>
                <a:effectLst/>
                <a:latin typeface="YAFcfoaHu-s 0"/>
              </a:rPr>
              <a:t>klātienē - 391​</a:t>
            </a:r>
          </a:p>
          <a:p>
            <a:pPr algn="ctr">
              <a:lnSpc>
                <a:spcPts val="3525"/>
              </a:lnSpc>
            </a:pPr>
            <a:r>
              <a:rPr lang="lv-LV" sz="3600" b="0" i="0" u="none" strike="noStrike" noProof="0" dirty="0">
                <a:solidFill>
                  <a:schemeClr val="bg1"/>
                </a:solidFill>
                <a:effectLst/>
                <a:latin typeface="YAFcfoaHu-s 0"/>
              </a:rPr>
              <a:t>neklātienē - 7</a:t>
            </a:r>
          </a:p>
          <a:p>
            <a:pPr algn="ctr">
              <a:lnSpc>
                <a:spcPts val="3525"/>
              </a:lnSpc>
            </a:pPr>
            <a:r>
              <a:rPr lang="lv-LV" sz="3600" b="0" i="0" u="none" strike="noStrike" noProof="0" dirty="0">
                <a:solidFill>
                  <a:schemeClr val="bg1"/>
                </a:solidFill>
                <a:effectLst/>
                <a:latin typeface="YAFcfoaHu-s 0"/>
              </a:rPr>
              <a:t>tālmācībā 276​</a:t>
            </a:r>
          </a:p>
          <a:p>
            <a:pPr algn="l">
              <a:buFont typeface="Arial" panose="020B0604020202020204" pitchFamily="34" charset="0"/>
              <a:buChar char="•"/>
            </a:pPr>
            <a:r>
              <a:rPr lang="lv-LV" sz="4000" b="0" i="0" u="none" strike="noStrike" noProof="0" dirty="0">
                <a:solidFill>
                  <a:schemeClr val="bg1"/>
                </a:solidFill>
                <a:effectLst/>
              </a:rPr>
              <a:t>Profesionālajās izglītības iestādēs - </a:t>
            </a:r>
            <a:r>
              <a:rPr lang="lv-LV" sz="4000" b="1" i="0" u="none" strike="noStrike" noProof="0" dirty="0">
                <a:solidFill>
                  <a:schemeClr val="bg1"/>
                </a:solidFill>
                <a:effectLst/>
              </a:rPr>
              <a:t>22​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D2350-34C4-9063-0E99-37E1BCD01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4B595-5AD7-DA92-C71C-EF20C94CD9D0}"/>
              </a:ext>
            </a:extLst>
          </p:cNvPr>
          <p:cNvSpPr>
            <a:spLocks noGrp="1"/>
          </p:cNvSpPr>
          <p:nvPr>
            <p:ph type="title"/>
          </p:nvPr>
        </p:nvSpPr>
        <p:spPr>
          <a:xfrm>
            <a:off x="1162535" y="1190952"/>
            <a:ext cx="22062104" cy="2027600"/>
          </a:xfrm>
        </p:spPr>
        <p:txBody>
          <a:bodyPr>
            <a:normAutofit/>
          </a:bodyPr>
          <a:lstStyle/>
          <a:p>
            <a:r>
              <a:rPr lang="lv-LV" sz="8000" noProof="0" dirty="0"/>
              <a:t>“Skola – kopienā” iespējas</a:t>
            </a:r>
          </a:p>
        </p:txBody>
      </p:sp>
      <p:sp>
        <p:nvSpPr>
          <p:cNvPr id="3" name="Content Placeholder 2">
            <a:extLst>
              <a:ext uri="{FF2B5EF4-FFF2-40B4-BE49-F238E27FC236}">
                <a16:creationId xmlns:a16="http://schemas.microsoft.com/office/drawing/2014/main" id="{3477C374-E8F1-0C01-B899-DF0322EF9AF2}"/>
              </a:ext>
            </a:extLst>
          </p:cNvPr>
          <p:cNvSpPr>
            <a:spLocks noGrp="1"/>
          </p:cNvSpPr>
          <p:nvPr>
            <p:ph idx="1"/>
          </p:nvPr>
        </p:nvSpPr>
        <p:spPr>
          <a:xfrm>
            <a:off x="1023579" y="4336278"/>
            <a:ext cx="22340016" cy="8415893"/>
          </a:xfrm>
        </p:spPr>
        <p:txBody>
          <a:bodyPr>
            <a:normAutofit/>
          </a:bodyPr>
          <a:lstStyle/>
          <a:p>
            <a:pPr marL="0" indent="0">
              <a:buNone/>
            </a:pPr>
            <a:r>
              <a:rPr lang="lv-LV" sz="4800" b="1" noProof="0" dirty="0">
                <a:solidFill>
                  <a:srgbClr val="6C4891"/>
                </a:solidFill>
              </a:rPr>
              <a:t>1. </a:t>
            </a:r>
            <a:r>
              <a:rPr lang="lv-LV" sz="4800" noProof="0" dirty="0"/>
              <a:t>Īstenot projekta darbības no 2024.gada 1.jūlija līdz 2029.gada 31. augustam.</a:t>
            </a:r>
          </a:p>
          <a:p>
            <a:pPr marL="0" indent="0">
              <a:buNone/>
            </a:pPr>
            <a:r>
              <a:rPr lang="lv-LV" sz="4800" b="1" noProof="0" dirty="0">
                <a:solidFill>
                  <a:srgbClr val="6C4891"/>
                </a:solidFill>
              </a:rPr>
              <a:t>2. </a:t>
            </a:r>
            <a:r>
              <a:rPr lang="lv-LV" sz="4800" noProof="0" dirty="0"/>
              <a:t>Apgūt finansējumu </a:t>
            </a:r>
            <a:r>
              <a:rPr lang="lv-LV" sz="4800" b="1" noProof="0" dirty="0"/>
              <a:t>15 951 890 EUR, </a:t>
            </a:r>
            <a:r>
              <a:rPr lang="lv-LV" sz="4800" noProof="0" dirty="0"/>
              <a:t>t.sk. ESF+ 13 559 106 EUR un VB – 2 392 784 EUR  apmērā.</a:t>
            </a:r>
          </a:p>
          <a:p>
            <a:pPr marL="0" indent="0">
              <a:buNone/>
            </a:pPr>
            <a:r>
              <a:rPr lang="lv-LV" sz="4800" b="1" noProof="0" dirty="0">
                <a:solidFill>
                  <a:srgbClr val="6C4891"/>
                </a:solidFill>
              </a:rPr>
              <a:t>3. </a:t>
            </a:r>
            <a:r>
              <a:rPr lang="lv-LV" sz="4800" noProof="0" dirty="0"/>
              <a:t>Iesaistīt kā sadarbības partnerus aktivitāšu īstenošanā:</a:t>
            </a:r>
          </a:p>
          <a:p>
            <a:pPr marL="648000" lvl="1" indent="0">
              <a:buNone/>
            </a:pPr>
            <a:r>
              <a:rPr lang="lv-LV" sz="4400" noProof="0" dirty="0">
                <a:solidFill>
                  <a:srgbClr val="6C4891"/>
                </a:solidFill>
              </a:rPr>
              <a:t>•</a:t>
            </a:r>
            <a:r>
              <a:rPr lang="lv-LV" sz="4400" noProof="0" dirty="0"/>
              <a:t> pašvaldības;	</a:t>
            </a:r>
          </a:p>
          <a:p>
            <a:pPr marL="648000" lvl="1" indent="0">
              <a:buNone/>
            </a:pPr>
            <a:r>
              <a:rPr lang="lv-LV" sz="4400" noProof="0" dirty="0">
                <a:solidFill>
                  <a:srgbClr val="6C4891"/>
                </a:solidFill>
              </a:rPr>
              <a:t>•</a:t>
            </a:r>
            <a:r>
              <a:rPr lang="lv-LV" sz="4400" noProof="0" dirty="0"/>
              <a:t> valsts un valsts augstskolu dibinātas profesionālās izglītības iestādes;</a:t>
            </a:r>
          </a:p>
          <a:p>
            <a:pPr marL="648000" lvl="1" indent="0">
              <a:buNone/>
            </a:pPr>
            <a:r>
              <a:rPr lang="lv-LV" sz="4400" noProof="0" dirty="0">
                <a:solidFill>
                  <a:srgbClr val="6C4891"/>
                </a:solidFill>
              </a:rPr>
              <a:t>•</a:t>
            </a:r>
            <a:r>
              <a:rPr lang="lv-LV" sz="4400" noProof="0" dirty="0"/>
              <a:t> valsts un valsts augstskolu dibinātas vispārējās izglītības iestādes.</a:t>
            </a:r>
          </a:p>
        </p:txBody>
      </p:sp>
    </p:spTree>
    <p:extLst>
      <p:ext uri="{BB962C8B-B14F-4D97-AF65-F5344CB8AC3E}">
        <p14:creationId xmlns:p14="http://schemas.microsoft.com/office/powerpoint/2010/main" val="4053624799"/>
      </p:ext>
    </p:extLst>
  </p:cSld>
  <p:clrMapOvr>
    <a:masterClrMapping/>
  </p:clrMapOvr>
</p:sld>
</file>

<file path=ppt/theme/theme1.xml><?xml version="1.0" encoding="utf-8"?>
<a:theme xmlns:a="http://schemas.openxmlformats.org/drawingml/2006/main" name="Dividend">
  <a:themeElements>
    <a:clrScheme name="Custom 8">
      <a:dk1>
        <a:sysClr val="windowText" lastClr="000000"/>
      </a:dk1>
      <a:lt1>
        <a:sysClr val="window" lastClr="FFFFFF"/>
      </a:lt1>
      <a:dk2>
        <a:srgbClr val="373545"/>
      </a:dk2>
      <a:lt2>
        <a:srgbClr val="DCD8DC"/>
      </a:lt2>
      <a:accent1>
        <a:srgbClr val="68498E"/>
      </a:accent1>
      <a:accent2>
        <a:srgbClr val="8784C7"/>
      </a:accent2>
      <a:accent3>
        <a:srgbClr val="A2D06D"/>
      </a:accent3>
      <a:accent4>
        <a:srgbClr val="D5E041"/>
      </a:accent4>
      <a:accent5>
        <a:srgbClr val="005BAA"/>
      </a:accent5>
      <a:accent6>
        <a:srgbClr val="24135F"/>
      </a:accent6>
      <a:hlink>
        <a:srgbClr val="00B0F0"/>
      </a:hlink>
      <a:folHlink>
        <a:srgbClr val="68498E"/>
      </a:folHlink>
    </a:clrScheme>
    <a:fontScheme name="Custom 1">
      <a:majorFont>
        <a:latin typeface="Moranga Black"/>
        <a:ea typeface=""/>
        <a:cs typeface=""/>
      </a:majorFont>
      <a:minorFont>
        <a:latin typeface="Inter 28pt"/>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1637</TotalTime>
  <Words>1465</Words>
  <Application>Microsoft Macintosh PowerPoint</Application>
  <PresentationFormat>Custom</PresentationFormat>
  <Paragraphs>220</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Helvetica</vt:lpstr>
      <vt:lpstr>Helvetica Neue</vt:lpstr>
      <vt:lpstr>Inter 28pt</vt:lpstr>
      <vt:lpstr>Moranga Black</vt:lpstr>
      <vt:lpstr>Wingdings 2</vt:lpstr>
      <vt:lpstr>YAFcfoaHu-s 0</vt:lpstr>
      <vt:lpstr>Dividend</vt:lpstr>
      <vt:lpstr>Atklāšanas konference KOPĀ AR “Skola – kopienā”  Projekta “Skola – kopienā” izaicinājumi un iespējas</vt:lpstr>
      <vt:lpstr>PowerPoint Presentation</vt:lpstr>
      <vt:lpstr>Izaicinājumi</vt:lpstr>
      <vt:lpstr>“Skola – kopienā” izaicinājumi</vt:lpstr>
      <vt:lpstr>“Skola – kopienā” izaicinājumi</vt:lpstr>
      <vt:lpstr>PMP un sociālā atstumtība</vt:lpstr>
      <vt:lpstr>Lasītprasme</vt:lpstr>
      <vt:lpstr>Atkārtoti mācās 9. klasē </vt:lpstr>
      <vt:lpstr>“Skola – kopienā” iespējas</vt:lpstr>
      <vt:lpstr>“Skola – kopienā” iespējas</vt:lpstr>
      <vt:lpstr>Individualizēts atbalsts izglītojamajiem</vt:lpstr>
      <vt:lpstr>Partnerības un iniciatīvu projekti</vt:lpstr>
      <vt:lpstr>Starpresoru sadarbība </vt:lpstr>
      <vt:lpstr>Sadarbības partnera iesaiste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Andris</dc:creator>
  <cp:lastModifiedBy>Simona Sindija Alkšere</cp:lastModifiedBy>
  <cp:revision>116</cp:revision>
  <dcterms:modified xsi:type="dcterms:W3CDTF">2025-03-19T10:36:49Z</dcterms:modified>
</cp:coreProperties>
</file>